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57" r:id="rId3"/>
    <p:sldId id="321" r:id="rId4"/>
    <p:sldId id="320" r:id="rId5"/>
    <p:sldId id="259" r:id="rId6"/>
    <p:sldId id="322" r:id="rId7"/>
    <p:sldId id="323" r:id="rId8"/>
    <p:sldId id="343" r:id="rId9"/>
    <p:sldId id="344" r:id="rId10"/>
    <p:sldId id="345" r:id="rId11"/>
    <p:sldId id="346" r:id="rId12"/>
    <p:sldId id="324" r:id="rId13"/>
    <p:sldId id="347" r:id="rId14"/>
    <p:sldId id="348" r:id="rId15"/>
    <p:sldId id="349" r:id="rId16"/>
    <p:sldId id="350" r:id="rId17"/>
    <p:sldId id="325" r:id="rId18"/>
    <p:sldId id="326" r:id="rId19"/>
    <p:sldId id="327" r:id="rId20"/>
    <p:sldId id="328" r:id="rId21"/>
    <p:sldId id="329" r:id="rId22"/>
    <p:sldId id="330" r:id="rId23"/>
    <p:sldId id="331" r:id="rId24"/>
    <p:sldId id="299" r:id="rId25"/>
    <p:sldId id="332" r:id="rId26"/>
    <p:sldId id="333" r:id="rId27"/>
    <p:sldId id="334" r:id="rId28"/>
    <p:sldId id="335" r:id="rId29"/>
    <p:sldId id="336" r:id="rId30"/>
    <p:sldId id="337" r:id="rId31"/>
    <p:sldId id="339" r:id="rId32"/>
    <p:sldId id="340" r:id="rId33"/>
    <p:sldId id="341" r:id="rId34"/>
    <p:sldId id="338" r:id="rId35"/>
    <p:sldId id="342"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B59"/>
    <a:srgbClr val="D48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5EA7B-02F5-4DD2-98FF-F9AC18676BAF}" v="117" dt="2025-12-10T17:33:16.180"/>
    <p1510:client id="{F992CCEC-D769-448E-B753-E5872B77AF2C}" v="2" dt="2025-12-11T09:07:37.15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94" autoAdjust="0"/>
    <p:restoredTop sz="91623" autoAdjust="0"/>
  </p:normalViewPr>
  <p:slideViewPr>
    <p:cSldViewPr snapToGrid="0">
      <p:cViewPr>
        <p:scale>
          <a:sx n="140" d="100"/>
          <a:sy n="140" d="100"/>
        </p:scale>
        <p:origin x="-152" y="-344"/>
      </p:cViewPr>
      <p:guideLst>
        <p:guide orient="horz" pos="2160"/>
        <p:guide pos="2880"/>
      </p:guideLst>
    </p:cSldViewPr>
  </p:slideViewPr>
  <p:outlineViewPr>
    <p:cViewPr>
      <p:scale>
        <a:sx n="33" d="100"/>
        <a:sy n="33" d="100"/>
      </p:scale>
      <p:origin x="0" y="-4488"/>
    </p:cViewPr>
  </p:outlineViewPr>
  <p:notesTextViewPr>
    <p:cViewPr>
      <p:scale>
        <a:sx n="1" d="1"/>
        <a:sy n="1" d="1"/>
      </p:scale>
      <p:origin x="0" y="0"/>
    </p:cViewPr>
  </p:notesTextViewPr>
  <p:notesViewPr>
    <p:cSldViewPr snapToGrid="0">
      <p:cViewPr varScale="1">
        <p:scale>
          <a:sx n="69" d="100"/>
          <a:sy n="69" d="100"/>
        </p:scale>
        <p:origin x="33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Yves Hébert" userId="e0d7dd5f66ee8e31" providerId="LiveId" clId="{0D769C1F-B214-440C-851B-C529D274D511}"/>
    <pc:docChg chg="custSel modSld">
      <pc:chgData name="Pierre-Yves Hébert" userId="e0d7dd5f66ee8e31" providerId="LiveId" clId="{0D769C1F-B214-440C-851B-C529D274D511}" dt="2025-12-11T09:07:54.075" v="37" actId="14100"/>
      <pc:docMkLst>
        <pc:docMk/>
      </pc:docMkLst>
      <pc:sldChg chg="addSp delSp modSp mod">
        <pc:chgData name="Pierre-Yves Hébert" userId="e0d7dd5f66ee8e31" providerId="LiveId" clId="{0D769C1F-B214-440C-851B-C529D274D511}" dt="2025-12-11T09:07:54.075" v="37" actId="14100"/>
        <pc:sldMkLst>
          <pc:docMk/>
          <pc:sldMk cId="1700877398" sldId="330"/>
        </pc:sldMkLst>
        <pc:spChg chg="mod">
          <ac:chgData name="Pierre-Yves Hébert" userId="e0d7dd5f66ee8e31" providerId="LiveId" clId="{0D769C1F-B214-440C-851B-C529D274D511}" dt="2025-12-11T09:07:54.075" v="37" actId="14100"/>
          <ac:spMkLst>
            <pc:docMk/>
            <pc:sldMk cId="1700877398" sldId="330"/>
            <ac:spMk id="3" creationId="{2ECB4224-4DE8-1141-6722-CEE6DFAA5B3D}"/>
          </ac:spMkLst>
        </pc:spChg>
        <pc:graphicFrameChg chg="add mod">
          <ac:chgData name="Pierre-Yves Hébert" userId="e0d7dd5f66ee8e31" providerId="LiveId" clId="{0D769C1F-B214-440C-851B-C529D274D511}" dt="2025-12-11T09:05:56.587" v="5" actId="1076"/>
          <ac:graphicFrameMkLst>
            <pc:docMk/>
            <pc:sldMk cId="1700877398" sldId="330"/>
            <ac:graphicFrameMk id="4" creationId="{4335C729-C050-4A6B-556E-3659B3792851}"/>
          </ac:graphicFrameMkLst>
        </pc:graphicFrameChg>
        <pc:graphicFrameChg chg="del">
          <ac:chgData name="Pierre-Yves Hébert" userId="e0d7dd5f66ee8e31" providerId="LiveId" clId="{0D769C1F-B214-440C-851B-C529D274D511}" dt="2025-12-11T09:05:47.839" v="3" actId="478"/>
          <ac:graphicFrameMkLst>
            <pc:docMk/>
            <pc:sldMk cId="1700877398" sldId="330"/>
            <ac:graphicFrameMk id="6" creationId="{B340B3D9-6930-621E-D8BF-00AE03378EF0}"/>
          </ac:graphicFrameMkLst>
        </pc:graphicFrameChg>
        <pc:graphicFrameChg chg="add mod">
          <ac:chgData name="Pierre-Yves Hébert" userId="e0d7dd5f66ee8e31" providerId="LiveId" clId="{0D769C1F-B214-440C-851B-C529D274D511}" dt="2025-12-11T09:07:41.589" v="36" actId="1076"/>
          <ac:graphicFrameMkLst>
            <pc:docMk/>
            <pc:sldMk cId="1700877398" sldId="330"/>
            <ac:graphicFrameMk id="7" creationId="{6CFA9598-E229-8B12-EA8B-C408EA5CD23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6DE6B0D-AE31-311E-730C-F58CAC35D5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382699F-9DE7-23AA-0C7A-FBDCD09BFF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B89D2-8A1A-458F-B7A9-E2934315D1DD}" type="datetimeFigureOut">
              <a:rPr lang="fr-FR" smtClean="0"/>
              <a:t>23/01/2026</a:t>
            </a:fld>
            <a:endParaRPr lang="fr-FR"/>
          </a:p>
        </p:txBody>
      </p:sp>
      <p:sp>
        <p:nvSpPr>
          <p:cNvPr id="4" name="Espace réservé du pied de page 3">
            <a:extLst>
              <a:ext uri="{FF2B5EF4-FFF2-40B4-BE49-F238E27FC236}">
                <a16:creationId xmlns:a16="http://schemas.microsoft.com/office/drawing/2014/main" id="{C3BA67E3-3253-31EF-3E0F-0711470E5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B0EBEF7-F74A-F95E-9FB5-F2A0354189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6B068-23A5-41F6-8EE9-A7D5C4818B55}" type="slidenum">
              <a:rPr lang="fr-FR" smtClean="0"/>
              <a:t>‹N°›</a:t>
            </a:fld>
            <a:endParaRPr lang="fr-FR"/>
          </a:p>
        </p:txBody>
      </p:sp>
    </p:spTree>
    <p:extLst>
      <p:ext uri="{BB962C8B-B14F-4D97-AF65-F5344CB8AC3E}">
        <p14:creationId xmlns:p14="http://schemas.microsoft.com/office/powerpoint/2010/main" val="5827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371600" y="596348"/>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4" name="Texte du titre"/>
          <p:cNvSpPr txBox="1">
            <a:spLocks noGrp="1"/>
          </p:cNvSpPr>
          <p:nvPr>
            <p:ph type="title"/>
          </p:nvPr>
        </p:nvSpPr>
        <p:spPr>
          <a:xfrm>
            <a:off x="685800" y="2130425"/>
            <a:ext cx="7772400" cy="1470025"/>
          </a:xfrm>
          <a:prstGeom prst="rect">
            <a:avLst/>
          </a:prstGeom>
        </p:spPr>
        <p:txBody>
          <a:bodyPr/>
          <a:lstStyle>
            <a:lvl1pPr algn="ctr"/>
          </a:lstStyle>
          <a:p>
            <a:r>
              <a:t>Texte du titre</a:t>
            </a:r>
          </a:p>
        </p:txBody>
      </p:sp>
      <p:sp>
        <p:nvSpPr>
          <p:cNvPr id="15"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6" name="Rectangle 12"/>
          <p:cNvSpPr/>
          <p:nvPr/>
        </p:nvSpPr>
        <p:spPr>
          <a:xfrm>
            <a:off x="0" y="6249396"/>
            <a:ext cx="91440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7"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
        <p:nvSpPr>
          <p:cNvPr id="18" name="Rectangle 20"/>
          <p:cNvSpPr/>
          <p:nvPr/>
        </p:nvSpPr>
        <p:spPr>
          <a:xfrm>
            <a:off x="-1" y="2130424"/>
            <a:ext cx="353459" cy="1470026"/>
          </a:xfrm>
          <a:prstGeom prst="rect">
            <a:avLst/>
          </a:prstGeom>
          <a:solidFill>
            <a:srgbClr val="BBBB13"/>
          </a:solidFill>
          <a:ln w="12700">
            <a:miter lim="400000"/>
          </a:ln>
        </p:spPr>
        <p:txBody>
          <a:bodyPr lIns="45719" rIns="45719" anchor="ctr"/>
          <a:lstStyle/>
          <a:p>
            <a:pPr algn="ctr">
              <a:defRPr>
                <a:solidFill>
                  <a:srgbClr val="FFFFFF"/>
                </a:solidFill>
              </a:defRPr>
            </a:pPr>
            <a:endParaRPr/>
          </a:p>
        </p:txBody>
      </p:sp>
      <p:sp>
        <p:nvSpPr>
          <p:cNvPr id="19" name="Rectangle 21"/>
          <p:cNvSpPr/>
          <p:nvPr/>
        </p:nvSpPr>
        <p:spPr>
          <a:xfrm>
            <a:off x="8790543" y="2130424"/>
            <a:ext cx="353458" cy="1470026"/>
          </a:xfrm>
          <a:prstGeom prst="rect">
            <a:avLst/>
          </a:prstGeom>
          <a:solidFill>
            <a:srgbClr val="BBBB13"/>
          </a:solidFill>
          <a:ln w="12700">
            <a:miter lim="400000"/>
          </a:ln>
        </p:spPr>
        <p:txBody>
          <a:bodyPr lIns="45719" rIns="45719" anchor="ctr"/>
          <a:lstStyle/>
          <a:p>
            <a:pPr algn="ctr">
              <a:defRPr>
                <a:solidFill>
                  <a:srgbClr val="FFFFFF"/>
                </a:solidFill>
              </a:defRPr>
            </a:pPr>
            <a:endParaRPr/>
          </a:p>
        </p:txBody>
      </p:sp>
      <p:pic>
        <p:nvPicPr>
          <p:cNvPr id="21" name="Image 3" descr="Image 3"/>
          <p:cNvPicPr>
            <a:picLocks noChangeAspect="1"/>
          </p:cNvPicPr>
          <p:nvPr/>
        </p:nvPicPr>
        <p:blipFill>
          <a:blip r:embed="rId2"/>
          <a:stretch>
            <a:fillRect/>
          </a:stretch>
        </p:blipFill>
        <p:spPr>
          <a:xfrm>
            <a:off x="414632" y="320612"/>
            <a:ext cx="1376759" cy="341998"/>
          </a:xfrm>
          <a:prstGeom prst="rect">
            <a:avLst/>
          </a:prstGeom>
          <a:ln w="12700">
            <a:miter lim="400000"/>
          </a:ln>
        </p:spPr>
      </p:pic>
      <p:sp>
        <p:nvSpPr>
          <p:cNvPr id="3" name="ZoneTexte 11">
            <a:extLst>
              <a:ext uri="{FF2B5EF4-FFF2-40B4-BE49-F238E27FC236}">
                <a16:creationId xmlns:a16="http://schemas.microsoft.com/office/drawing/2014/main" id="{0E27C3F6-2689-9F30-7F61-409D5B791C0C}"/>
              </a:ext>
            </a:extLst>
          </p:cNvPr>
          <p:cNvSpPr txBox="1"/>
          <p:nvPr userDrawn="1"/>
        </p:nvSpPr>
        <p:spPr>
          <a:xfrm>
            <a:off x="2189709" y="6414760"/>
            <a:ext cx="455907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r>
              <a:rPr lang="fr-FR" dirty="0"/>
              <a:t>Qualité de service des accès fibre – nov 2025</a:t>
            </a:r>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8" name="Texte du titre"/>
          <p:cNvSpPr txBox="1">
            <a:spLocks noGrp="1"/>
          </p:cNvSpPr>
          <p:nvPr>
            <p:ph type="title"/>
          </p:nvPr>
        </p:nvSpPr>
        <p:spPr>
          <a:prstGeom prst="rect">
            <a:avLst/>
          </a:prstGeom>
        </p:spPr>
        <p:txBody>
          <a:bodyPr/>
          <a:lstStyle/>
          <a:p>
            <a:r>
              <a:rPr dirty="0"/>
              <a:t>Texte du </a:t>
            </a:r>
            <a:r>
              <a:rPr dirty="0" err="1"/>
              <a:t>titre</a:t>
            </a:r>
            <a:endParaRPr dirty="0"/>
          </a:p>
        </p:txBody>
      </p:sp>
      <p:sp>
        <p:nvSpPr>
          <p:cNvPr id="29" name="Texte niveau 1…"/>
          <p:cNvSpPr txBox="1">
            <a:spLocks noGrp="1"/>
          </p:cNvSpPr>
          <p:nvPr>
            <p:ph type="body" idx="1"/>
          </p:nvPr>
        </p:nvSpPr>
        <p:spPr>
          <a:prstGeom prst="rect">
            <a:avLst/>
          </a:prstGeom>
        </p:spPr>
        <p:txBody>
          <a:bodyPr/>
          <a:lstStyle/>
          <a:p>
            <a:r>
              <a:rPr dirty="0"/>
              <a:t>Texte </a:t>
            </a:r>
            <a:r>
              <a:rPr dirty="0" err="1"/>
              <a:t>niveau</a:t>
            </a:r>
            <a:r>
              <a:rPr dirty="0"/>
              <a:t> 1</a:t>
            </a:r>
          </a:p>
          <a:p>
            <a:pPr lvl="1"/>
            <a:r>
              <a:rPr dirty="0"/>
              <a:t>Texte </a:t>
            </a:r>
            <a:r>
              <a:rPr dirty="0" err="1"/>
              <a:t>niveau</a:t>
            </a:r>
            <a:r>
              <a:rPr dirty="0"/>
              <a:t> 2</a:t>
            </a:r>
          </a:p>
          <a:p>
            <a:pPr lvl="2"/>
            <a:r>
              <a:rPr dirty="0"/>
              <a:t>Texte </a:t>
            </a:r>
            <a:r>
              <a:rPr dirty="0" err="1"/>
              <a:t>niveau</a:t>
            </a:r>
            <a:r>
              <a:rPr dirty="0"/>
              <a:t> 3</a:t>
            </a:r>
          </a:p>
          <a:p>
            <a:pPr lvl="3"/>
            <a:r>
              <a:rPr dirty="0"/>
              <a:t>Texte </a:t>
            </a:r>
            <a:r>
              <a:rPr dirty="0" err="1"/>
              <a:t>niveau</a:t>
            </a:r>
            <a:r>
              <a:rPr dirty="0"/>
              <a:t> 4</a:t>
            </a:r>
          </a:p>
          <a:p>
            <a:pPr lvl="4"/>
            <a:r>
              <a:rPr dirty="0"/>
              <a:t>Texte </a:t>
            </a:r>
            <a:r>
              <a:rPr dirty="0" err="1"/>
              <a:t>niveau</a:t>
            </a:r>
            <a:r>
              <a:rPr dirty="0"/>
              <a:t> 5</a:t>
            </a:r>
          </a:p>
        </p:txBody>
      </p:sp>
      <p:sp>
        <p:nvSpPr>
          <p:cNvPr id="3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tête de section">
    <p:spTree>
      <p:nvGrpSpPr>
        <p:cNvPr id="1" name=""/>
        <p:cNvGrpSpPr/>
        <p:nvPr/>
      </p:nvGrpSpPr>
      <p:grpSpPr>
        <a:xfrm>
          <a:off x="0" y="0"/>
          <a:ext cx="0" cy="0"/>
          <a:chOff x="0" y="0"/>
          <a:chExt cx="0" cy="0"/>
        </a:xfrm>
      </p:grpSpPr>
      <p:sp>
        <p:nvSpPr>
          <p:cNvPr id="37" name="Texte du titre"/>
          <p:cNvSpPr txBox="1">
            <a:spLocks noGrp="1"/>
          </p:cNvSpPr>
          <p:nvPr>
            <p:ph type="title"/>
          </p:nvPr>
        </p:nvSpPr>
        <p:spPr>
          <a:xfrm>
            <a:off x="722312" y="3791798"/>
            <a:ext cx="7772401" cy="1362076"/>
          </a:xfrm>
          <a:prstGeom prst="rect">
            <a:avLst/>
          </a:prstGeom>
        </p:spPr>
        <p:txBody>
          <a:bodyPr anchor="t"/>
          <a:lstStyle>
            <a:lvl1pPr algn="l">
              <a:defRPr sz="4000" b="1" cap="all"/>
            </a:lvl1pPr>
          </a:lstStyle>
          <a:p>
            <a:r>
              <a:t>Texte du titre</a:t>
            </a:r>
          </a:p>
        </p:txBody>
      </p:sp>
      <p:sp>
        <p:nvSpPr>
          <p:cNvPr id="38" name="Texte niveau 1…"/>
          <p:cNvSpPr txBox="1">
            <a:spLocks noGrp="1"/>
          </p:cNvSpPr>
          <p:nvPr>
            <p:ph type="body" sz="quarter" idx="1"/>
          </p:nvPr>
        </p:nvSpPr>
        <p:spPr>
          <a:xfrm>
            <a:off x="722312" y="180547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r>
              <a:t>Texte niveau 1</a:t>
            </a:r>
          </a:p>
          <a:p>
            <a:pPr lvl="1"/>
            <a:r>
              <a:t>Texte niveau 2</a:t>
            </a:r>
          </a:p>
          <a:p>
            <a:pPr lvl="2"/>
            <a:r>
              <a:t>Texte niveau 3</a:t>
            </a:r>
          </a:p>
          <a:p>
            <a:pPr lvl="3"/>
            <a:r>
              <a:t>Texte niveau 4</a:t>
            </a:r>
          </a:p>
          <a:p>
            <a:pPr lvl="4"/>
            <a:r>
              <a:t>Texte niveau 5</a:t>
            </a:r>
          </a:p>
        </p:txBody>
      </p:sp>
      <p:sp>
        <p:nvSpPr>
          <p:cNvPr id="39" name="Rectangle 6"/>
          <p:cNvSpPr/>
          <p:nvPr userDrawn="1"/>
        </p:nvSpPr>
        <p:spPr>
          <a:xfrm>
            <a:off x="2590800" y="6249396"/>
            <a:ext cx="65532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1" name="Image 9"/>
          <p:cNvSpPr/>
          <p:nvPr/>
        </p:nvSpPr>
        <p:spPr>
          <a:xfrm>
            <a:off x="167791" y="6279158"/>
            <a:ext cx="948475" cy="517550"/>
          </a:xfrm>
          <a:prstGeom prst="rect">
            <a:avLst/>
          </a:prstGeom>
          <a:ln w="12700">
            <a:miter lim="400000"/>
          </a:ln>
        </p:spPr>
        <p:txBody>
          <a:bodyPr lIns="45719" rIns="45719" anchor="ctr"/>
          <a:lstStyle/>
          <a:p>
            <a:endParaRPr/>
          </a:p>
        </p:txBody>
      </p:sp>
      <p:sp>
        <p:nvSpPr>
          <p:cNvPr id="42" name="Image 10"/>
          <p:cNvSpPr/>
          <p:nvPr/>
        </p:nvSpPr>
        <p:spPr>
          <a:xfrm>
            <a:off x="1282887" y="6408311"/>
            <a:ext cx="1129318" cy="303243"/>
          </a:xfrm>
          <a:prstGeom prst="rect">
            <a:avLst/>
          </a:prstGeom>
          <a:ln w="12700">
            <a:miter lim="400000"/>
          </a:ln>
        </p:spPr>
        <p:txBody>
          <a:bodyPr lIns="45719" rIns="45719" anchor="ctr"/>
          <a:lstStyle/>
          <a:p>
            <a:endParaRPr/>
          </a:p>
        </p:txBody>
      </p:sp>
      <p:sp>
        <p:nvSpPr>
          <p:cNvPr id="43" name="Rectangle 11"/>
          <p:cNvSpPr/>
          <p:nvPr/>
        </p:nvSpPr>
        <p:spPr>
          <a:xfrm flipV="1">
            <a:off x="722312" y="3511167"/>
            <a:ext cx="7772401" cy="45720"/>
          </a:xfrm>
          <a:prstGeom prst="rect">
            <a:avLst/>
          </a:prstGeom>
          <a:solidFill>
            <a:srgbClr val="BBBB13"/>
          </a:solidFill>
          <a:ln w="12700">
            <a:miter lim="400000"/>
          </a:ln>
        </p:spPr>
        <p:txBody>
          <a:bodyPr lIns="45719" rIns="45719" anchor="ctr"/>
          <a:lstStyle/>
          <a:p>
            <a:pPr algn="ctr">
              <a:defRPr>
                <a:solidFill>
                  <a:srgbClr val="FFFFFF"/>
                </a:solidFill>
              </a:defRPr>
            </a:pPr>
            <a:endParaRPr/>
          </a:p>
        </p:txBody>
      </p:sp>
      <p:sp>
        <p:nvSpPr>
          <p:cNvPr id="44" name="ZoneTexte 12"/>
          <p:cNvSpPr txBox="1"/>
          <p:nvPr/>
        </p:nvSpPr>
        <p:spPr>
          <a:xfrm>
            <a:off x="2774162" y="6400665"/>
            <a:ext cx="495251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endParaRPr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sp>
        <p:nvSpPr>
          <p:cNvPr id="51" name="Texte niveau 1…"/>
          <p:cNvSpPr txBox="1">
            <a:spLocks noGrp="1"/>
          </p:cNvSpPr>
          <p:nvPr>
            <p:ph type="body" sz="half" idx="1"/>
          </p:nvPr>
        </p:nvSpPr>
        <p:spPr>
          <a:xfrm>
            <a:off x="457199" y="1600200"/>
            <a:ext cx="4406793"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rPr dirty="0"/>
              <a:t>Texte </a:t>
            </a:r>
            <a:r>
              <a:rPr dirty="0" err="1"/>
              <a:t>niveau</a:t>
            </a:r>
            <a:r>
              <a:rPr dirty="0"/>
              <a:t> 1</a:t>
            </a:r>
          </a:p>
          <a:p>
            <a:pPr lvl="1"/>
            <a:r>
              <a:rPr dirty="0"/>
              <a:t>Texte </a:t>
            </a:r>
            <a:r>
              <a:rPr dirty="0" err="1"/>
              <a:t>niveau</a:t>
            </a:r>
            <a:r>
              <a:rPr dirty="0"/>
              <a:t> 2</a:t>
            </a:r>
          </a:p>
          <a:p>
            <a:pPr lvl="2"/>
            <a:r>
              <a:rPr dirty="0"/>
              <a:t>Texte </a:t>
            </a:r>
            <a:r>
              <a:rPr dirty="0" err="1"/>
              <a:t>niveau</a:t>
            </a:r>
            <a:r>
              <a:rPr dirty="0"/>
              <a:t> 3</a:t>
            </a:r>
          </a:p>
          <a:p>
            <a:pPr lvl="3"/>
            <a:r>
              <a:rPr dirty="0"/>
              <a:t>Texte </a:t>
            </a:r>
            <a:r>
              <a:rPr dirty="0" err="1"/>
              <a:t>niveau</a:t>
            </a:r>
            <a:r>
              <a:rPr dirty="0"/>
              <a:t> 4</a:t>
            </a:r>
          </a:p>
          <a:p>
            <a:pPr lvl="4"/>
            <a:r>
              <a:rPr dirty="0"/>
              <a:t>Texte </a:t>
            </a:r>
            <a:r>
              <a:rPr dirty="0" err="1"/>
              <a:t>niveau</a:t>
            </a:r>
            <a:r>
              <a:rPr dirty="0"/>
              <a:t> 5</a:t>
            </a:r>
          </a:p>
        </p:txBody>
      </p:sp>
      <p:sp>
        <p:nvSpPr>
          <p:cNvPr id="52" name="Rectangle 7"/>
          <p:cNvSpPr/>
          <p:nvPr/>
        </p:nvSpPr>
        <p:spPr>
          <a:xfrm>
            <a:off x="2590800" y="6249396"/>
            <a:ext cx="65532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
        <p:nvSpPr>
          <p:cNvPr id="54" name="Image 11"/>
          <p:cNvSpPr/>
          <p:nvPr/>
        </p:nvSpPr>
        <p:spPr>
          <a:xfrm>
            <a:off x="167791" y="6279158"/>
            <a:ext cx="948475" cy="517550"/>
          </a:xfrm>
          <a:prstGeom prst="rect">
            <a:avLst/>
          </a:prstGeom>
          <a:ln w="12700">
            <a:miter lim="400000"/>
          </a:ln>
        </p:spPr>
        <p:txBody>
          <a:bodyPr lIns="45719" rIns="45719" anchor="ctr"/>
          <a:lstStyle/>
          <a:p>
            <a:endParaRPr/>
          </a:p>
        </p:txBody>
      </p:sp>
      <p:sp>
        <p:nvSpPr>
          <p:cNvPr id="55" name="Image 12"/>
          <p:cNvSpPr/>
          <p:nvPr/>
        </p:nvSpPr>
        <p:spPr>
          <a:xfrm>
            <a:off x="1282887" y="6408311"/>
            <a:ext cx="1129318" cy="303243"/>
          </a:xfrm>
          <a:prstGeom prst="rect">
            <a:avLst/>
          </a:prstGeom>
          <a:ln w="12700">
            <a:miter lim="400000"/>
          </a:ln>
        </p:spPr>
        <p:txBody>
          <a:bodyPr lIns="45719" rIns="45719" anchor="ctr"/>
          <a:lstStyle/>
          <a:p>
            <a:endParaRPr/>
          </a:p>
        </p:txBody>
      </p:sp>
      <p:sp>
        <p:nvSpPr>
          <p:cNvPr id="56" name="Texte du titre"/>
          <p:cNvSpPr txBox="1">
            <a:spLocks noGrp="1"/>
          </p:cNvSpPr>
          <p:nvPr>
            <p:ph type="title"/>
          </p:nvPr>
        </p:nvSpPr>
        <p:spPr>
          <a:prstGeom prst="rect">
            <a:avLst/>
          </a:prstGeom>
        </p:spPr>
        <p:txBody>
          <a:bodyPr/>
          <a:lstStyle/>
          <a:p>
            <a:r>
              <a:t>Texte du titre</a:t>
            </a:r>
          </a:p>
        </p:txBody>
      </p:sp>
      <p:sp>
        <p:nvSpPr>
          <p:cNvPr id="57" name="Rectangle 14"/>
          <p:cNvSpPr/>
          <p:nvPr/>
        </p:nvSpPr>
        <p:spPr>
          <a:xfrm>
            <a:off x="8790543" y="0"/>
            <a:ext cx="353458" cy="1417638"/>
          </a:xfrm>
          <a:prstGeom prst="rect">
            <a:avLst/>
          </a:prstGeom>
          <a:solidFill>
            <a:srgbClr val="BBBB13"/>
          </a:solidFill>
          <a:ln w="12700">
            <a:miter lim="400000"/>
          </a:ln>
        </p:spPr>
        <p:txBody>
          <a:bodyPr lIns="45719" rIns="45719" anchor="ctr"/>
          <a:lstStyle/>
          <a:p>
            <a:pPr algn="ctr">
              <a:defRPr>
                <a:solidFill>
                  <a:srgbClr val="FFFFFF"/>
                </a:solidFill>
              </a:defRPr>
            </a:pPr>
            <a:endParaRPr/>
          </a:p>
        </p:txBody>
      </p:sp>
      <p:sp>
        <p:nvSpPr>
          <p:cNvPr id="58" name="ZoneTexte 15"/>
          <p:cNvSpPr txBox="1"/>
          <p:nvPr/>
        </p:nvSpPr>
        <p:spPr>
          <a:xfrm>
            <a:off x="2774162" y="6400665"/>
            <a:ext cx="495251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endParaRPr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aison">
    <p:spTree>
      <p:nvGrpSpPr>
        <p:cNvPr id="1" name=""/>
        <p:cNvGrpSpPr/>
        <p:nvPr/>
      </p:nvGrpSpPr>
      <p:grpSpPr>
        <a:xfrm>
          <a:off x="0" y="0"/>
          <a:ext cx="0" cy="0"/>
          <a:chOff x="0" y="0"/>
          <a:chExt cx="0" cy="0"/>
        </a:xfrm>
      </p:grpSpPr>
      <p:sp>
        <p:nvSpPr>
          <p:cNvPr id="65" name="Texte niveau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8A1B59"/>
                </a:solidFill>
              </a:defRPr>
            </a:lvl1pPr>
            <a:lvl2pPr marL="0" indent="457200">
              <a:spcBef>
                <a:spcPts val="500"/>
              </a:spcBef>
              <a:buSzTx/>
              <a:buFontTx/>
              <a:buNone/>
              <a:defRPr sz="2400" b="1">
                <a:solidFill>
                  <a:srgbClr val="8A1B59"/>
                </a:solidFill>
              </a:defRPr>
            </a:lvl2pPr>
            <a:lvl3pPr marL="0" indent="914400">
              <a:spcBef>
                <a:spcPts val="500"/>
              </a:spcBef>
              <a:buSzTx/>
              <a:buFontTx/>
              <a:buNone/>
              <a:defRPr sz="2400" b="1">
                <a:solidFill>
                  <a:srgbClr val="8A1B59"/>
                </a:solidFill>
              </a:defRPr>
            </a:lvl3pPr>
            <a:lvl4pPr marL="0" indent="1371600">
              <a:spcBef>
                <a:spcPts val="500"/>
              </a:spcBef>
              <a:buSzTx/>
              <a:buFontTx/>
              <a:buNone/>
              <a:defRPr sz="2400" b="1">
                <a:solidFill>
                  <a:srgbClr val="8A1B59"/>
                </a:solidFill>
              </a:defRPr>
            </a:lvl4pPr>
            <a:lvl5pPr marL="0" indent="1828800">
              <a:spcBef>
                <a:spcPts val="500"/>
              </a:spcBef>
              <a:buSzTx/>
              <a:buFontTx/>
              <a:buNone/>
              <a:defRPr sz="2400" b="1">
                <a:solidFill>
                  <a:srgbClr val="8A1B59"/>
                </a:solidFill>
              </a:defRPr>
            </a:lvl5pPr>
          </a:lstStyle>
          <a:p>
            <a:r>
              <a:t>Texte niveau 1</a:t>
            </a:r>
          </a:p>
          <a:p>
            <a:pPr lvl="1"/>
            <a:r>
              <a:t>Texte niveau 2</a:t>
            </a:r>
          </a:p>
          <a:p>
            <a:pPr lvl="2"/>
            <a:r>
              <a:t>Texte niveau 3</a:t>
            </a:r>
          </a:p>
          <a:p>
            <a:pPr lvl="3"/>
            <a:r>
              <a:t>Texte niveau 4</a:t>
            </a:r>
          </a:p>
          <a:p>
            <a:pPr lvl="4"/>
            <a:r>
              <a:t>Texte niveau 5</a:t>
            </a:r>
          </a:p>
        </p:txBody>
      </p:sp>
      <p:sp>
        <p:nvSpPr>
          <p:cNvPr id="66" name="Espace réservé du texte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solidFill>
                  <a:srgbClr val="8A1B59"/>
                </a:solidFill>
              </a:defRPr>
            </a:pPr>
            <a:endParaRPr/>
          </a:p>
        </p:txBody>
      </p:sp>
      <p:sp>
        <p:nvSpPr>
          <p:cNvPr id="67" name="Rectangle 9"/>
          <p:cNvSpPr/>
          <p:nvPr/>
        </p:nvSpPr>
        <p:spPr>
          <a:xfrm>
            <a:off x="2590800" y="6249396"/>
            <a:ext cx="65532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
        <p:nvSpPr>
          <p:cNvPr id="69" name="Image 13"/>
          <p:cNvSpPr/>
          <p:nvPr/>
        </p:nvSpPr>
        <p:spPr>
          <a:xfrm>
            <a:off x="167791" y="6279158"/>
            <a:ext cx="948475" cy="517550"/>
          </a:xfrm>
          <a:prstGeom prst="rect">
            <a:avLst/>
          </a:prstGeom>
          <a:ln w="12700">
            <a:miter lim="400000"/>
          </a:ln>
        </p:spPr>
        <p:txBody>
          <a:bodyPr lIns="45719" rIns="45719" anchor="ctr"/>
          <a:lstStyle/>
          <a:p>
            <a:endParaRPr/>
          </a:p>
        </p:txBody>
      </p:sp>
      <p:sp>
        <p:nvSpPr>
          <p:cNvPr id="70" name="Image 14"/>
          <p:cNvSpPr/>
          <p:nvPr/>
        </p:nvSpPr>
        <p:spPr>
          <a:xfrm>
            <a:off x="1282887" y="6408311"/>
            <a:ext cx="1129318" cy="303243"/>
          </a:xfrm>
          <a:prstGeom prst="rect">
            <a:avLst/>
          </a:prstGeom>
          <a:ln w="12700">
            <a:miter lim="400000"/>
          </a:ln>
        </p:spPr>
        <p:txBody>
          <a:bodyPr lIns="45719" rIns="45719" anchor="ctr"/>
          <a:lstStyle/>
          <a:p>
            <a:endParaRPr/>
          </a:p>
        </p:txBody>
      </p:sp>
      <p:sp>
        <p:nvSpPr>
          <p:cNvPr id="71" name="Texte du titre"/>
          <p:cNvSpPr txBox="1">
            <a:spLocks noGrp="1"/>
          </p:cNvSpPr>
          <p:nvPr>
            <p:ph type="title"/>
          </p:nvPr>
        </p:nvSpPr>
        <p:spPr>
          <a:prstGeom prst="rect">
            <a:avLst/>
          </a:prstGeom>
        </p:spPr>
        <p:txBody>
          <a:bodyPr/>
          <a:lstStyle/>
          <a:p>
            <a:r>
              <a:t>Texte du titre</a:t>
            </a:r>
          </a:p>
        </p:txBody>
      </p:sp>
      <p:sp>
        <p:nvSpPr>
          <p:cNvPr id="72" name="Rectangle 16"/>
          <p:cNvSpPr/>
          <p:nvPr/>
        </p:nvSpPr>
        <p:spPr>
          <a:xfrm>
            <a:off x="8790543" y="0"/>
            <a:ext cx="353458" cy="1417638"/>
          </a:xfrm>
          <a:prstGeom prst="rect">
            <a:avLst/>
          </a:prstGeom>
          <a:solidFill>
            <a:srgbClr val="BBBB13"/>
          </a:solidFill>
          <a:ln w="12700">
            <a:miter lim="400000"/>
          </a:ln>
        </p:spPr>
        <p:txBody>
          <a:bodyPr lIns="45719" rIns="45719" anchor="ctr"/>
          <a:lstStyle/>
          <a:p>
            <a:pPr algn="ctr">
              <a:defRPr>
                <a:solidFill>
                  <a:srgbClr val="FFFFFF"/>
                </a:solidFill>
              </a:defRPr>
            </a:pPr>
            <a:endParaRPr/>
          </a:p>
        </p:txBody>
      </p:sp>
      <p:sp>
        <p:nvSpPr>
          <p:cNvPr id="73" name="ZoneTexte 17"/>
          <p:cNvSpPr txBox="1"/>
          <p:nvPr/>
        </p:nvSpPr>
        <p:spPr>
          <a:xfrm>
            <a:off x="2774162" y="6400665"/>
            <a:ext cx="495251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endParaRPr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sp>
        <p:nvSpPr>
          <p:cNvPr id="104" name="Texte du titre"/>
          <p:cNvSpPr txBox="1">
            <a:spLocks noGrp="1"/>
          </p:cNvSpPr>
          <p:nvPr>
            <p:ph type="title"/>
          </p:nvPr>
        </p:nvSpPr>
        <p:spPr>
          <a:xfrm>
            <a:off x="457200" y="273050"/>
            <a:ext cx="3008314" cy="1162050"/>
          </a:xfrm>
          <a:prstGeom prst="rect">
            <a:avLst/>
          </a:prstGeom>
        </p:spPr>
        <p:txBody>
          <a:bodyPr anchor="b"/>
          <a:lstStyle>
            <a:lvl1pPr algn="l">
              <a:defRPr sz="2000" b="1"/>
            </a:lvl1pPr>
          </a:lstStyle>
          <a:p>
            <a:r>
              <a:t>Texte du titre</a:t>
            </a:r>
          </a:p>
        </p:txBody>
      </p:sp>
      <p:sp>
        <p:nvSpPr>
          <p:cNvPr id="105" name="Texte niveau 1…"/>
          <p:cNvSpPr txBox="1">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06" name="Espace réservé du texte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07" name="Rectangle 7"/>
          <p:cNvSpPr/>
          <p:nvPr/>
        </p:nvSpPr>
        <p:spPr>
          <a:xfrm>
            <a:off x="2590800" y="6249396"/>
            <a:ext cx="65532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
        <p:nvSpPr>
          <p:cNvPr id="109" name="Image 11"/>
          <p:cNvSpPr/>
          <p:nvPr/>
        </p:nvSpPr>
        <p:spPr>
          <a:xfrm>
            <a:off x="167791" y="6279158"/>
            <a:ext cx="948475" cy="517550"/>
          </a:xfrm>
          <a:prstGeom prst="rect">
            <a:avLst/>
          </a:prstGeom>
          <a:ln w="12700">
            <a:miter lim="400000"/>
          </a:ln>
        </p:spPr>
        <p:txBody>
          <a:bodyPr lIns="45719" rIns="45719" anchor="ctr"/>
          <a:lstStyle/>
          <a:p>
            <a:endParaRPr/>
          </a:p>
        </p:txBody>
      </p:sp>
      <p:sp>
        <p:nvSpPr>
          <p:cNvPr id="110" name="Image 12"/>
          <p:cNvSpPr/>
          <p:nvPr/>
        </p:nvSpPr>
        <p:spPr>
          <a:xfrm>
            <a:off x="1282887" y="6408311"/>
            <a:ext cx="1129318" cy="303243"/>
          </a:xfrm>
          <a:prstGeom prst="rect">
            <a:avLst/>
          </a:prstGeom>
          <a:ln w="12700">
            <a:miter lim="400000"/>
          </a:ln>
        </p:spPr>
        <p:txBody>
          <a:bodyPr lIns="45719" rIns="45719" anchor="ctr"/>
          <a:lstStyle/>
          <a:p>
            <a:endParaRPr/>
          </a:p>
        </p:txBody>
      </p:sp>
      <p:sp>
        <p:nvSpPr>
          <p:cNvPr id="111" name="ZoneTexte 13"/>
          <p:cNvSpPr txBox="1"/>
          <p:nvPr/>
        </p:nvSpPr>
        <p:spPr>
          <a:xfrm>
            <a:off x="2774162" y="6400665"/>
            <a:ext cx="495251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endParaRPr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mage avec légende">
    <p:spTree>
      <p:nvGrpSpPr>
        <p:cNvPr id="1" name=""/>
        <p:cNvGrpSpPr/>
        <p:nvPr/>
      </p:nvGrpSpPr>
      <p:grpSpPr>
        <a:xfrm>
          <a:off x="0" y="0"/>
          <a:ext cx="0" cy="0"/>
          <a:chOff x="0" y="0"/>
          <a:chExt cx="0" cy="0"/>
        </a:xfrm>
      </p:grpSpPr>
      <p:sp>
        <p:nvSpPr>
          <p:cNvPr id="118" name="Texte du titre"/>
          <p:cNvSpPr txBox="1">
            <a:spLocks noGrp="1"/>
          </p:cNvSpPr>
          <p:nvPr>
            <p:ph type="title"/>
          </p:nvPr>
        </p:nvSpPr>
        <p:spPr>
          <a:xfrm>
            <a:off x="1792288" y="4800600"/>
            <a:ext cx="5486401" cy="566738"/>
          </a:xfrm>
          <a:prstGeom prst="rect">
            <a:avLst/>
          </a:prstGeom>
        </p:spPr>
        <p:txBody>
          <a:bodyPr anchor="b"/>
          <a:lstStyle>
            <a:lvl1pPr algn="l">
              <a:defRPr sz="2000" b="1"/>
            </a:lvl1pPr>
          </a:lstStyle>
          <a:p>
            <a:r>
              <a:t>Texte du titre</a:t>
            </a:r>
          </a:p>
        </p:txBody>
      </p:sp>
      <p:sp>
        <p:nvSpPr>
          <p:cNvPr id="119" name="Espace réservé pour une image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120" name="Texte niveau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121" name="Rectangle 7"/>
          <p:cNvSpPr/>
          <p:nvPr/>
        </p:nvSpPr>
        <p:spPr>
          <a:xfrm>
            <a:off x="2590800" y="6249395"/>
            <a:ext cx="65532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bg1"/>
                </a:solidFill>
                <a:effectLst/>
                <a:uLnTx/>
                <a:uFillTx/>
                <a:latin typeface="Calibri"/>
                <a:ea typeface="Calibri"/>
                <a:cs typeface="Calibri"/>
                <a:sym typeface="Calibri"/>
              </a:rPr>
              <a:t>Qualité de service des accès fibre – nov 2025</a:t>
            </a:r>
          </a:p>
        </p:txBody>
      </p:sp>
      <p:sp>
        <p:nvSpPr>
          <p:cNvPr id="122"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
        <p:nvSpPr>
          <p:cNvPr id="123" name="Image 11"/>
          <p:cNvSpPr/>
          <p:nvPr/>
        </p:nvSpPr>
        <p:spPr>
          <a:xfrm>
            <a:off x="167791" y="6279158"/>
            <a:ext cx="948475" cy="517550"/>
          </a:xfrm>
          <a:prstGeom prst="rect">
            <a:avLst/>
          </a:prstGeom>
          <a:ln w="12700">
            <a:miter lim="400000"/>
          </a:ln>
        </p:spPr>
        <p:txBody>
          <a:bodyPr lIns="45719" rIns="45719" anchor="ctr"/>
          <a:lstStyle/>
          <a:p>
            <a:endParaRPr/>
          </a:p>
        </p:txBody>
      </p:sp>
      <p:sp>
        <p:nvSpPr>
          <p:cNvPr id="124" name="Image 12"/>
          <p:cNvSpPr/>
          <p:nvPr/>
        </p:nvSpPr>
        <p:spPr>
          <a:xfrm>
            <a:off x="1282887" y="6408311"/>
            <a:ext cx="1129318" cy="303243"/>
          </a:xfrm>
          <a:prstGeom prst="rect">
            <a:avLst/>
          </a:prstGeom>
          <a:ln w="12700">
            <a:miter lim="400000"/>
          </a:ln>
        </p:spPr>
        <p:txBody>
          <a:bodyPr lIns="45719" rIns="45719" anchor="ctr"/>
          <a:lstStyle/>
          <a:p>
            <a:endParaRPr/>
          </a:p>
        </p:txBody>
      </p:sp>
      <p:sp>
        <p:nvSpPr>
          <p:cNvPr id="125" name="ZoneTexte 13"/>
          <p:cNvSpPr txBox="1"/>
          <p:nvPr/>
        </p:nvSpPr>
        <p:spPr>
          <a:xfrm>
            <a:off x="2774162" y="6400665"/>
            <a:ext cx="495251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endParaRPr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6249396"/>
            <a:ext cx="9144000" cy="608605"/>
          </a:xfrm>
          <a:prstGeom prst="rect">
            <a:avLst/>
          </a:prstGeom>
          <a:solidFill>
            <a:srgbClr val="8A1B59"/>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 name="Texte du titre"/>
          <p:cNvSpPr txBox="1">
            <a:spLocks noGrp="1"/>
          </p:cNvSpPr>
          <p:nvPr>
            <p:ph type="title"/>
          </p:nvPr>
        </p:nvSpPr>
        <p:spPr>
          <a:xfrm>
            <a:off x="457200" y="175426"/>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4"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Texte </a:t>
            </a:r>
            <a:r>
              <a:rPr dirty="0" err="1"/>
              <a:t>niveau</a:t>
            </a:r>
            <a:r>
              <a:rPr dirty="0"/>
              <a:t> 1</a:t>
            </a:r>
          </a:p>
          <a:p>
            <a:pPr lvl="1"/>
            <a:r>
              <a:rPr dirty="0"/>
              <a:t>Texte </a:t>
            </a:r>
            <a:r>
              <a:rPr dirty="0" err="1"/>
              <a:t>niveau</a:t>
            </a:r>
            <a:r>
              <a:rPr dirty="0"/>
              <a:t> 2</a:t>
            </a:r>
          </a:p>
          <a:p>
            <a:pPr lvl="2"/>
            <a:r>
              <a:rPr dirty="0"/>
              <a:t>Texte </a:t>
            </a:r>
            <a:r>
              <a:rPr dirty="0" err="1"/>
              <a:t>niveau</a:t>
            </a:r>
            <a:r>
              <a:rPr dirty="0"/>
              <a:t> 3</a:t>
            </a:r>
          </a:p>
          <a:p>
            <a:pPr lvl="3"/>
            <a:r>
              <a:rPr dirty="0"/>
              <a:t>Texte </a:t>
            </a:r>
            <a:r>
              <a:rPr dirty="0" err="1"/>
              <a:t>niveau</a:t>
            </a:r>
            <a:r>
              <a:rPr dirty="0"/>
              <a:t> 4</a:t>
            </a:r>
          </a:p>
          <a:p>
            <a:pPr lvl="4"/>
            <a:r>
              <a:rPr dirty="0"/>
              <a:t>Texte </a:t>
            </a:r>
            <a:r>
              <a:rPr dirty="0" err="1"/>
              <a:t>niveau</a:t>
            </a:r>
            <a:r>
              <a:rPr dirty="0"/>
              <a:t> 5</a:t>
            </a:r>
          </a:p>
        </p:txBody>
      </p:sp>
      <p:sp>
        <p:nvSpPr>
          <p:cNvPr id="5" name="Numéro de diapositive"/>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rPr/>
              <a:t>‹N°›</a:t>
            </a:fld>
            <a:endParaRPr/>
          </a:p>
        </p:txBody>
      </p:sp>
      <p:sp>
        <p:nvSpPr>
          <p:cNvPr id="6" name="Rectangle 10"/>
          <p:cNvSpPr/>
          <p:nvPr/>
        </p:nvSpPr>
        <p:spPr>
          <a:xfrm>
            <a:off x="8790543" y="0"/>
            <a:ext cx="353458" cy="1417638"/>
          </a:xfrm>
          <a:prstGeom prst="rect">
            <a:avLst/>
          </a:prstGeom>
          <a:solidFill>
            <a:srgbClr val="BBBB13"/>
          </a:solidFill>
          <a:ln w="12700">
            <a:miter lim="400000"/>
          </a:ln>
        </p:spPr>
        <p:txBody>
          <a:bodyPr lIns="45719" rIns="45719" anchor="ctr"/>
          <a:lstStyle/>
          <a:p>
            <a:pPr algn="ctr">
              <a:defRPr>
                <a:solidFill>
                  <a:srgbClr val="FFFFFF"/>
                </a:solidFill>
              </a:defRPr>
            </a:pPr>
            <a:endParaRPr/>
          </a:p>
        </p:txBody>
      </p:sp>
      <p:sp>
        <p:nvSpPr>
          <p:cNvPr id="7" name="ZoneTexte 11"/>
          <p:cNvSpPr txBox="1"/>
          <p:nvPr userDrawn="1"/>
        </p:nvSpPr>
        <p:spPr>
          <a:xfrm>
            <a:off x="2189709" y="6414760"/>
            <a:ext cx="455907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r>
              <a:rPr lang="fr-FR" dirty="0"/>
              <a:t>Qualité de service des accès fibre – nov 2025</a:t>
            </a:r>
            <a:endParaRPr dirty="0"/>
          </a:p>
        </p:txBody>
      </p:sp>
      <p:pic>
        <p:nvPicPr>
          <p:cNvPr id="8" name="Image 3" descr="Image 3">
            <a:extLst>
              <a:ext uri="{FF2B5EF4-FFF2-40B4-BE49-F238E27FC236}">
                <a16:creationId xmlns:a16="http://schemas.microsoft.com/office/drawing/2014/main" id="{1CADCCF4-BB53-9A50-7CAC-C01F36154649}"/>
              </a:ext>
            </a:extLst>
          </p:cNvPr>
          <p:cNvPicPr>
            <a:picLocks noChangeAspect="1"/>
          </p:cNvPicPr>
          <p:nvPr userDrawn="1"/>
        </p:nvPicPr>
        <p:blipFill>
          <a:blip r:embed="rId9"/>
          <a:stretch>
            <a:fillRect/>
          </a:stretch>
        </p:blipFill>
        <p:spPr>
          <a:xfrm>
            <a:off x="457200" y="390358"/>
            <a:ext cx="1282008" cy="31846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ransition spd="med"/>
  <p:hf hdr="0" ftr="0" dt="0"/>
  <p:txStyles>
    <p:titleStyle>
      <a:lvl1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4400" b="0" i="0" u="none" strike="noStrike" cap="none" spc="0" baseline="0">
          <a:solidFill>
            <a:srgbClr val="8A1B59"/>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afutt.org/livre-blanc-qo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descr="Vue de dessus d’un clavier, d’une chope avec café et fournitures de bureau sur une surface blanche">
            <a:extLst>
              <a:ext uri="{FF2B5EF4-FFF2-40B4-BE49-F238E27FC236}">
                <a16:creationId xmlns:a16="http://schemas.microsoft.com/office/drawing/2014/main" id="{5FA04E22-7DEE-975D-C7F5-6C7AE677B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2692" cy="6237026"/>
          </a:xfrm>
          <a:prstGeom prst="rect">
            <a:avLst/>
          </a:prstGeom>
        </p:spPr>
      </p:pic>
      <p:sp>
        <p:nvSpPr>
          <p:cNvPr id="134" name="Titre 1"/>
          <p:cNvSpPr txBox="1">
            <a:spLocks noGrp="1"/>
          </p:cNvSpPr>
          <p:nvPr>
            <p:ph type="title"/>
          </p:nvPr>
        </p:nvSpPr>
        <p:spPr>
          <a:xfrm>
            <a:off x="2041237" y="2020930"/>
            <a:ext cx="5633630" cy="1470025"/>
          </a:xfrm>
          <a:prstGeom prst="rect">
            <a:avLst/>
          </a:prstGeom>
        </p:spPr>
        <p:txBody>
          <a:bodyPr>
            <a:noAutofit/>
          </a:bodyPr>
          <a:lstStyle/>
          <a:p>
            <a:r>
              <a:rPr lang="fr-FR" sz="3200" dirty="0" err="1"/>
              <a:t>Evolution</a:t>
            </a:r>
            <a:r>
              <a:rPr lang="fr-FR" sz="3200" dirty="0"/>
              <a:t> de la qualité de service des accès fibre </a:t>
            </a:r>
            <a:br>
              <a:rPr lang="fr-FR" sz="3200" dirty="0"/>
            </a:br>
            <a:r>
              <a:rPr lang="fr-FR" sz="3200" dirty="0"/>
              <a:t>mars 2022 - juillet 2025</a:t>
            </a:r>
          </a:p>
        </p:txBody>
      </p:sp>
      <p:sp>
        <p:nvSpPr>
          <p:cNvPr id="135" name="Espace réservé du numéro de diapositive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1</a:t>
            </a:fld>
            <a:endParaRPr lang="fr-FR" dirty="0"/>
          </a:p>
        </p:txBody>
      </p:sp>
      <p:pic>
        <p:nvPicPr>
          <p:cNvPr id="62" name="Image 3" descr="Image 3">
            <a:extLst>
              <a:ext uri="{FF2B5EF4-FFF2-40B4-BE49-F238E27FC236}">
                <a16:creationId xmlns:a16="http://schemas.microsoft.com/office/drawing/2014/main" id="{98642CE6-44A6-AB90-F7A3-FC78A83A17BD}"/>
              </a:ext>
            </a:extLst>
          </p:cNvPr>
          <p:cNvPicPr>
            <a:picLocks noChangeAspect="1"/>
          </p:cNvPicPr>
          <p:nvPr/>
        </p:nvPicPr>
        <p:blipFill>
          <a:blip r:embed="rId3"/>
          <a:stretch>
            <a:fillRect/>
          </a:stretch>
        </p:blipFill>
        <p:spPr>
          <a:xfrm>
            <a:off x="4040904" y="3668689"/>
            <a:ext cx="1993652" cy="495239"/>
          </a:xfrm>
          <a:prstGeom prst="rect">
            <a:avLst/>
          </a:prstGeom>
          <a:ln w="12700">
            <a:miter lim="400000"/>
          </a:ln>
        </p:spPr>
      </p:pic>
      <p:pic>
        <p:nvPicPr>
          <p:cNvPr id="3" name="Image 2">
            <a:extLst>
              <a:ext uri="{FF2B5EF4-FFF2-40B4-BE49-F238E27FC236}">
                <a16:creationId xmlns:a16="http://schemas.microsoft.com/office/drawing/2014/main" id="{EEC870CC-140A-1467-8E4D-9A809BBF13A3}"/>
              </a:ext>
            </a:extLst>
          </p:cNvPr>
          <p:cNvPicPr>
            <a:picLocks noChangeAspect="1"/>
          </p:cNvPicPr>
          <p:nvPr/>
        </p:nvPicPr>
        <p:blipFill>
          <a:blip r:embed="rId4"/>
          <a:stretch>
            <a:fillRect/>
          </a:stretch>
        </p:blipFill>
        <p:spPr>
          <a:xfrm rot="1075885">
            <a:off x="2977652" y="5110292"/>
            <a:ext cx="304800" cy="304800"/>
          </a:xfrm>
          <a:prstGeom prst="rect">
            <a:avLst/>
          </a:prstGeom>
          <a:solidFill>
            <a:schemeClr val="bg1">
              <a:lumMod val="75000"/>
            </a:schemeClr>
          </a:solidFill>
        </p:spPr>
      </p:pic>
      <p:pic>
        <p:nvPicPr>
          <p:cNvPr id="4" name="Picture 6">
            <a:extLst>
              <a:ext uri="{FF2B5EF4-FFF2-40B4-BE49-F238E27FC236}">
                <a16:creationId xmlns:a16="http://schemas.microsoft.com/office/drawing/2014/main" id="{5C38714B-CA23-0170-7A3B-989B5072302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26" r="18131"/>
          <a:stretch/>
        </p:blipFill>
        <p:spPr bwMode="auto">
          <a:xfrm rot="4188713">
            <a:off x="1711197" y="4593830"/>
            <a:ext cx="304801" cy="489691"/>
          </a:xfrm>
          <a:prstGeom prst="rect">
            <a:avLst/>
          </a:prstGeom>
          <a:solidFill>
            <a:schemeClr val="bg1">
              <a:lumMod val="65000"/>
            </a:schemeClr>
          </a:solidFill>
        </p:spPr>
      </p:pic>
      <p:pic>
        <p:nvPicPr>
          <p:cNvPr id="2" name="Image 1">
            <a:extLst>
              <a:ext uri="{FF2B5EF4-FFF2-40B4-BE49-F238E27FC236}">
                <a16:creationId xmlns:a16="http://schemas.microsoft.com/office/drawing/2014/main" id="{CBC8CB3C-7B9D-4226-9051-7B19BCE1FD0C}"/>
              </a:ext>
            </a:extLst>
          </p:cNvPr>
          <p:cNvPicPr>
            <a:picLocks noChangeAspect="1"/>
          </p:cNvPicPr>
          <p:nvPr/>
        </p:nvPicPr>
        <p:blipFill>
          <a:blip r:embed="rId6"/>
          <a:stretch>
            <a:fillRect/>
          </a:stretch>
        </p:blipFill>
        <p:spPr>
          <a:xfrm>
            <a:off x="7150348" y="5356438"/>
            <a:ext cx="1993652" cy="88058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A14FC-A3A5-9FF4-4694-B676C77DE75D}"/>
              </a:ext>
            </a:extLst>
          </p:cNvPr>
          <p:cNvSpPr>
            <a:spLocks noGrp="1"/>
          </p:cNvSpPr>
          <p:nvPr>
            <p:ph type="title"/>
          </p:nvPr>
        </p:nvSpPr>
        <p:spPr/>
        <p:txBody>
          <a:bodyPr>
            <a:noAutofit/>
          </a:bodyPr>
          <a:lstStyle/>
          <a:p>
            <a:r>
              <a:rPr lang="fr-FR" sz="3600" dirty="0"/>
              <a:t>Évolution du délai moyen de rétablissement sur le segment PRDM-PM </a:t>
            </a:r>
          </a:p>
        </p:txBody>
      </p:sp>
      <p:sp>
        <p:nvSpPr>
          <p:cNvPr id="3" name="Espace réservé du texte 2">
            <a:extLst>
              <a:ext uri="{FF2B5EF4-FFF2-40B4-BE49-F238E27FC236}">
                <a16:creationId xmlns:a16="http://schemas.microsoft.com/office/drawing/2014/main" id="{C0594998-73A3-7D8B-6797-06A3A6608FAA}"/>
              </a:ext>
            </a:extLst>
          </p:cNvPr>
          <p:cNvSpPr>
            <a:spLocks noGrp="1"/>
          </p:cNvSpPr>
          <p:nvPr>
            <p:ph type="body" idx="1"/>
          </p:nvPr>
        </p:nvSpPr>
        <p:spPr>
          <a:xfrm>
            <a:off x="457200" y="4579136"/>
            <a:ext cx="4398885" cy="1547028"/>
          </a:xfrm>
        </p:spPr>
        <p:txBody>
          <a:bodyPr>
            <a:normAutofit fontScale="70000" lnSpcReduction="20000"/>
          </a:bodyPr>
          <a:lstStyle/>
          <a:p>
            <a:pPr marL="0" indent="0">
              <a:buNone/>
            </a:pPr>
            <a:r>
              <a:rPr lang="fr-FR" dirty="0">
                <a:solidFill>
                  <a:srgbClr val="8A1B59"/>
                </a:solidFill>
              </a:rPr>
              <a:t>Certes quelques progrès depuis le T3 2022 mais encore trop d’OI dépassant le seuil fixé, en particulier si on regarde le détail des OI au sein de chaque maison mère.</a:t>
            </a:r>
          </a:p>
        </p:txBody>
      </p:sp>
      <p:sp>
        <p:nvSpPr>
          <p:cNvPr id="4" name="Espace réservé du numéro de diapositive 3">
            <a:extLst>
              <a:ext uri="{FF2B5EF4-FFF2-40B4-BE49-F238E27FC236}">
                <a16:creationId xmlns:a16="http://schemas.microsoft.com/office/drawing/2014/main" id="{05BEB909-96BD-3A07-5BAF-33DFFA3D8AB0}"/>
              </a:ext>
            </a:extLst>
          </p:cNvPr>
          <p:cNvSpPr>
            <a:spLocks noGrp="1"/>
          </p:cNvSpPr>
          <p:nvPr>
            <p:ph type="sldNum" sz="quarter" idx="2"/>
          </p:nvPr>
        </p:nvSpPr>
        <p:spPr/>
        <p:txBody>
          <a:bodyPr/>
          <a:lstStyle/>
          <a:p>
            <a:fld id="{86CB4B4D-7CA3-9044-876B-883B54F8677D}" type="slidenum">
              <a:rPr lang="fr-FR" smtClean="0"/>
              <a:t>10</a:t>
            </a:fld>
            <a:endParaRPr lang="fr-FR" dirty="0"/>
          </a:p>
        </p:txBody>
      </p:sp>
      <p:graphicFrame>
        <p:nvGraphicFramePr>
          <p:cNvPr id="7" name="Tableau 6">
            <a:extLst>
              <a:ext uri="{FF2B5EF4-FFF2-40B4-BE49-F238E27FC236}">
                <a16:creationId xmlns:a16="http://schemas.microsoft.com/office/drawing/2014/main" id="{0602691D-9740-2277-2F50-B0B7E5CFFD2A}"/>
              </a:ext>
            </a:extLst>
          </p:cNvPr>
          <p:cNvGraphicFramePr>
            <a:graphicFrameLocks noGrp="1"/>
          </p:cNvGraphicFramePr>
          <p:nvPr>
            <p:extLst>
              <p:ext uri="{D42A27DB-BD31-4B8C-83A1-F6EECF244321}">
                <p14:modId xmlns:p14="http://schemas.microsoft.com/office/powerpoint/2010/main" val="2236433493"/>
              </p:ext>
            </p:extLst>
          </p:nvPr>
        </p:nvGraphicFramePr>
        <p:xfrm>
          <a:off x="4085578" y="2124684"/>
          <a:ext cx="990600" cy="1914525"/>
        </p:xfrm>
        <a:graphic>
          <a:graphicData uri="http://schemas.openxmlformats.org/drawingml/2006/table">
            <a:tbl>
              <a:tblPr/>
              <a:tblGrid>
                <a:gridCol w="495300">
                  <a:extLst>
                    <a:ext uri="{9D8B030D-6E8A-4147-A177-3AD203B41FA5}">
                      <a16:colId xmlns:a16="http://schemas.microsoft.com/office/drawing/2014/main" val="4116073999"/>
                    </a:ext>
                  </a:extLst>
                </a:gridCol>
                <a:gridCol w="495300">
                  <a:extLst>
                    <a:ext uri="{9D8B030D-6E8A-4147-A177-3AD203B41FA5}">
                      <a16:colId xmlns:a16="http://schemas.microsoft.com/office/drawing/2014/main" val="1508382894"/>
                    </a:ext>
                  </a:extLst>
                </a:gridCol>
              </a:tblGrid>
              <a:tr h="200025">
                <a:tc gridSpan="2">
                  <a:txBody>
                    <a:bodyPr/>
                    <a:lstStyle/>
                    <a:p>
                      <a:pPr algn="ctr" fontAlgn="ctr">
                        <a:buNone/>
                      </a:pPr>
                      <a:r>
                        <a:rPr lang="fr-FR" sz="1100" b="0" i="0" u="none" strike="noStrike">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3176110243"/>
                  </a:ext>
                </a:extLst>
              </a:tr>
              <a:tr h="190500">
                <a:tc>
                  <a:txBody>
                    <a:bodyPr/>
                    <a:lstStyle/>
                    <a:p>
                      <a:pPr algn="ctr" fontAlgn="b">
                        <a:buNone/>
                      </a:pPr>
                      <a:r>
                        <a:rPr lang="fr-FR"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852452926"/>
                  </a:ext>
                </a:extLst>
              </a:tr>
              <a:tr h="190500">
                <a:tc>
                  <a:txBody>
                    <a:bodyPr/>
                    <a:lstStyle/>
                    <a:p>
                      <a:pPr algn="ctr" fontAlgn="b">
                        <a:buNone/>
                      </a:pPr>
                      <a:r>
                        <a:rPr lang="fr-FR" sz="1100" b="0" i="0" u="none" strike="noStrike">
                          <a:solidFill>
                            <a:srgbClr val="000000"/>
                          </a:solidFill>
                          <a:effectLst/>
                          <a:latin typeface="Aptos Narrow" panose="020B0004020202020204" pitchFamily="34" charset="0"/>
                        </a:rPr>
                        <a:t>8</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1007223220"/>
                  </a:ext>
                </a:extLst>
              </a:tr>
              <a:tr h="190500">
                <a:tc>
                  <a:txBody>
                    <a:bodyPr/>
                    <a:lstStyle/>
                    <a:p>
                      <a:pPr algn="ctr" fontAlgn="b">
                        <a:buNone/>
                      </a:pPr>
                      <a:r>
                        <a:rPr lang="fr-FR" sz="1100" b="0" i="0" u="none" strike="noStrike">
                          <a:solidFill>
                            <a:srgbClr val="000000"/>
                          </a:solidFill>
                          <a:effectLst/>
                          <a:latin typeface="Aptos Narrow" panose="020B0004020202020204" pitchFamily="34" charset="0"/>
                        </a:rPr>
                        <a:t>12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1BD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3888506140"/>
                  </a:ext>
                </a:extLst>
              </a:tr>
              <a:tr h="190500">
                <a:tc>
                  <a:txBody>
                    <a:bodyPr/>
                    <a:lstStyle/>
                    <a:p>
                      <a:pPr algn="ctr" fontAlgn="b">
                        <a:buNone/>
                      </a:pPr>
                      <a:r>
                        <a:rPr lang="fr-FR" sz="1100" b="0" i="0" u="none" strike="noStrike">
                          <a:solidFill>
                            <a:srgbClr val="000000"/>
                          </a:solidFill>
                          <a:effectLst/>
                          <a:latin typeface="Aptos Narrow" panose="020B0004020202020204" pitchFamily="34" charset="0"/>
                        </a:rPr>
                        <a:t>20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1200129358"/>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66474997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2646601472"/>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69876470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3401904816"/>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351156572"/>
                  </a:ext>
                </a:extLst>
              </a:tr>
            </a:tbl>
          </a:graphicData>
        </a:graphic>
      </p:graphicFrame>
      <p:graphicFrame>
        <p:nvGraphicFramePr>
          <p:cNvPr id="8" name="Tableau 7">
            <a:extLst>
              <a:ext uri="{FF2B5EF4-FFF2-40B4-BE49-F238E27FC236}">
                <a16:creationId xmlns:a16="http://schemas.microsoft.com/office/drawing/2014/main" id="{3CA9F83C-6F7E-691D-C268-8A18D77ECA89}"/>
              </a:ext>
            </a:extLst>
          </p:cNvPr>
          <p:cNvGraphicFramePr>
            <a:graphicFrameLocks noGrp="1"/>
          </p:cNvGraphicFramePr>
          <p:nvPr>
            <p:extLst>
              <p:ext uri="{D42A27DB-BD31-4B8C-83A1-F6EECF244321}">
                <p14:modId xmlns:p14="http://schemas.microsoft.com/office/powerpoint/2010/main" val="1800118164"/>
              </p:ext>
            </p:extLst>
          </p:nvPr>
        </p:nvGraphicFramePr>
        <p:xfrm>
          <a:off x="5092700" y="4713040"/>
          <a:ext cx="3594100" cy="790575"/>
        </p:xfrm>
        <a:graphic>
          <a:graphicData uri="http://schemas.openxmlformats.org/drawingml/2006/table">
            <a:tbl>
              <a:tblPr/>
              <a:tblGrid>
                <a:gridCol w="2070100">
                  <a:extLst>
                    <a:ext uri="{9D8B030D-6E8A-4147-A177-3AD203B41FA5}">
                      <a16:colId xmlns:a16="http://schemas.microsoft.com/office/drawing/2014/main" val="578118686"/>
                    </a:ext>
                  </a:extLst>
                </a:gridCol>
                <a:gridCol w="762000">
                  <a:extLst>
                    <a:ext uri="{9D8B030D-6E8A-4147-A177-3AD203B41FA5}">
                      <a16:colId xmlns:a16="http://schemas.microsoft.com/office/drawing/2014/main" val="617359221"/>
                    </a:ext>
                  </a:extLst>
                </a:gridCol>
                <a:gridCol w="762000">
                  <a:extLst>
                    <a:ext uri="{9D8B030D-6E8A-4147-A177-3AD203B41FA5}">
                      <a16:colId xmlns:a16="http://schemas.microsoft.com/office/drawing/2014/main" val="1398029817"/>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483029920"/>
                  </a:ext>
                </a:extLst>
              </a:tr>
              <a:tr h="400050">
                <a:tc>
                  <a:txBody>
                    <a:bodyPr/>
                    <a:lstStyle/>
                    <a:p>
                      <a:pPr algn="l" rtl="0" fontAlgn="ctr">
                        <a:buNone/>
                      </a:pPr>
                      <a:r>
                        <a:rPr lang="fr-FR" sz="1200" b="0" i="0" u="none" strike="noStrike">
                          <a:solidFill>
                            <a:srgbClr val="8A1B59"/>
                          </a:solidFill>
                          <a:effectLst/>
                          <a:latin typeface="Aptos Narrow" panose="020B0004020202020204" pitchFamily="34" charset="0"/>
                        </a:rPr>
                        <a:t>Nb. moyen d'OI conformes aux seuils ARCEP de 0,01%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38/40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60/70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2633534363"/>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95%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86%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685898526"/>
                  </a:ext>
                </a:extLst>
              </a:tr>
            </a:tbl>
          </a:graphicData>
        </a:graphic>
      </p:graphicFrame>
      <p:graphicFrame>
        <p:nvGraphicFramePr>
          <p:cNvPr id="9" name="Tableau 8">
            <a:extLst>
              <a:ext uri="{FF2B5EF4-FFF2-40B4-BE49-F238E27FC236}">
                <a16:creationId xmlns:a16="http://schemas.microsoft.com/office/drawing/2014/main" id="{7BEE2A1A-2C00-AFBF-4C2C-EB5BD2C3A8CD}"/>
              </a:ext>
            </a:extLst>
          </p:cNvPr>
          <p:cNvGraphicFramePr>
            <a:graphicFrameLocks noGrp="1"/>
          </p:cNvGraphicFramePr>
          <p:nvPr>
            <p:extLst>
              <p:ext uri="{D42A27DB-BD31-4B8C-83A1-F6EECF244321}">
                <p14:modId xmlns:p14="http://schemas.microsoft.com/office/powerpoint/2010/main" val="1620283574"/>
              </p:ext>
            </p:extLst>
          </p:nvPr>
        </p:nvGraphicFramePr>
        <p:xfrm>
          <a:off x="532660" y="1432916"/>
          <a:ext cx="3373515" cy="2747645"/>
        </p:xfrm>
        <a:graphic>
          <a:graphicData uri="http://schemas.openxmlformats.org/drawingml/2006/table">
            <a:tbl>
              <a:tblPr/>
              <a:tblGrid>
                <a:gridCol w="1849515">
                  <a:extLst>
                    <a:ext uri="{9D8B030D-6E8A-4147-A177-3AD203B41FA5}">
                      <a16:colId xmlns:a16="http://schemas.microsoft.com/office/drawing/2014/main" val="2641662317"/>
                    </a:ext>
                  </a:extLst>
                </a:gridCol>
                <a:gridCol w="762000">
                  <a:extLst>
                    <a:ext uri="{9D8B030D-6E8A-4147-A177-3AD203B41FA5}">
                      <a16:colId xmlns:a16="http://schemas.microsoft.com/office/drawing/2014/main" val="2252344933"/>
                    </a:ext>
                  </a:extLst>
                </a:gridCol>
                <a:gridCol w="762000">
                  <a:extLst>
                    <a:ext uri="{9D8B030D-6E8A-4147-A177-3AD203B41FA5}">
                      <a16:colId xmlns:a16="http://schemas.microsoft.com/office/drawing/2014/main" val="870617613"/>
                    </a:ext>
                  </a:extLst>
                </a:gridCol>
              </a:tblGrid>
              <a:tr h="488315">
                <a:tc gridSpan="3">
                  <a:txBody>
                    <a:bodyPr/>
                    <a:lstStyle/>
                    <a:p>
                      <a:pPr algn="ctr" rtl="0" fontAlgn="ctr">
                        <a:buNone/>
                      </a:pPr>
                      <a:r>
                        <a:rPr lang="fr-FR" sz="1200" b="0" i="0" u="none" strike="noStrike" dirty="0">
                          <a:solidFill>
                            <a:srgbClr val="8A1B59"/>
                          </a:solidFill>
                          <a:effectLst/>
                          <a:latin typeface="Aptos Narrow" panose="020B0004020202020204" pitchFamily="34" charset="0"/>
                        </a:rPr>
                        <a:t>Indicateur 20: Délai moyen de rétablissement sur le segment PRDM-PM  (seuil plafond de 8 HO)</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27372564"/>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660187414"/>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683641820"/>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4282393892"/>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b">
                        <a:buNone/>
                      </a:pPr>
                      <a:r>
                        <a:rPr lang="fr-FR"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3121660508"/>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b">
                        <a:buNone/>
                      </a:pPr>
                      <a:r>
                        <a:rPr lang="fr-FR"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3487212118"/>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3573722241"/>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603672074"/>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832021767"/>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30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ctr" fontAlgn="b">
                        <a:buNone/>
                      </a:pPr>
                      <a:r>
                        <a:rPr lang="fr-FR" sz="1100" b="0" i="0" u="none" strike="noStrike">
                          <a:solidFill>
                            <a:srgbClr val="000000"/>
                          </a:solidFill>
                          <a:effectLst/>
                          <a:latin typeface="Aptos Narrow" panose="020B0004020202020204" pitchFamily="34" charset="0"/>
                        </a:rPr>
                        <a:t>12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0C27C"/>
                    </a:solidFill>
                  </a:tcPr>
                </a:tc>
                <a:extLst>
                  <a:ext uri="{0D108BD9-81ED-4DB2-BD59-A6C34878D82A}">
                    <a16:rowId xmlns:a16="http://schemas.microsoft.com/office/drawing/2014/main" val="2659323001"/>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b">
                        <a:buNone/>
                      </a:pPr>
                      <a:r>
                        <a:rPr lang="fr-FR" sz="1100" b="0" i="0" u="none" strike="noStrike">
                          <a:solidFill>
                            <a:srgbClr val="000000"/>
                          </a:solidFill>
                          <a:effectLst/>
                          <a:latin typeface="Aptos Narrow" panose="020B0004020202020204" pitchFamily="34" charset="0"/>
                        </a:rPr>
                        <a:t>14</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A877"/>
                    </a:solidFill>
                  </a:tcPr>
                </a:tc>
                <a:extLst>
                  <a:ext uri="{0D108BD9-81ED-4DB2-BD59-A6C34878D82A}">
                    <a16:rowId xmlns:a16="http://schemas.microsoft.com/office/drawing/2014/main" val="621843062"/>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dirty="0">
                          <a:solidFill>
                            <a:srgbClr val="000000"/>
                          </a:solidFill>
                          <a:effectLst/>
                          <a:latin typeface="Aptos Narrow" panose="020B0004020202020204" pitchFamily="34" charset="0"/>
                        </a:rPr>
                        <a:t>16</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8F73"/>
                    </a:solidFill>
                  </a:tcPr>
                </a:tc>
                <a:extLst>
                  <a:ext uri="{0D108BD9-81ED-4DB2-BD59-A6C34878D82A}">
                    <a16:rowId xmlns:a16="http://schemas.microsoft.com/office/drawing/2014/main" val="1925985853"/>
                  </a:ext>
                </a:extLst>
              </a:tr>
            </a:tbl>
          </a:graphicData>
        </a:graphic>
      </p:graphicFrame>
      <p:graphicFrame>
        <p:nvGraphicFramePr>
          <p:cNvPr id="6" name="Tableau 5">
            <a:extLst>
              <a:ext uri="{FF2B5EF4-FFF2-40B4-BE49-F238E27FC236}">
                <a16:creationId xmlns:a16="http://schemas.microsoft.com/office/drawing/2014/main" id="{8A286CD7-FB6F-7154-C5BD-E65C24C518E9}"/>
              </a:ext>
            </a:extLst>
          </p:cNvPr>
          <p:cNvGraphicFramePr>
            <a:graphicFrameLocks noGrp="1"/>
          </p:cNvGraphicFramePr>
          <p:nvPr>
            <p:extLst>
              <p:ext uri="{D42A27DB-BD31-4B8C-83A1-F6EECF244321}">
                <p14:modId xmlns:p14="http://schemas.microsoft.com/office/powerpoint/2010/main" val="432136063"/>
              </p:ext>
            </p:extLst>
          </p:nvPr>
        </p:nvGraphicFramePr>
        <p:xfrm>
          <a:off x="5255581" y="1483081"/>
          <a:ext cx="3492500" cy="2697480"/>
        </p:xfrm>
        <a:graphic>
          <a:graphicData uri="http://schemas.openxmlformats.org/drawingml/2006/table">
            <a:tbl>
              <a:tblPr/>
              <a:tblGrid>
                <a:gridCol w="1968500">
                  <a:extLst>
                    <a:ext uri="{9D8B030D-6E8A-4147-A177-3AD203B41FA5}">
                      <a16:colId xmlns:a16="http://schemas.microsoft.com/office/drawing/2014/main" val="634978660"/>
                    </a:ext>
                  </a:extLst>
                </a:gridCol>
                <a:gridCol w="762000">
                  <a:extLst>
                    <a:ext uri="{9D8B030D-6E8A-4147-A177-3AD203B41FA5}">
                      <a16:colId xmlns:a16="http://schemas.microsoft.com/office/drawing/2014/main" val="2820197387"/>
                    </a:ext>
                  </a:extLst>
                </a:gridCol>
                <a:gridCol w="762000">
                  <a:extLst>
                    <a:ext uri="{9D8B030D-6E8A-4147-A177-3AD203B41FA5}">
                      <a16:colId xmlns:a16="http://schemas.microsoft.com/office/drawing/2014/main" val="4281289778"/>
                    </a:ext>
                  </a:extLst>
                </a:gridCol>
              </a:tblGrid>
              <a:tr h="4381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20 : Nombre d’OI avec cet indicateur conforme v/s nb total par maison mère (seuil plafond de 8 HO)</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35189590"/>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48925654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5/5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66280984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56810253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14/14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11439759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4211751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09497554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13767336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7/9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65464978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412633432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15/15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86990245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11/14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316708790"/>
                  </a:ext>
                </a:extLst>
              </a:tr>
            </a:tbl>
          </a:graphicData>
        </a:graphic>
      </p:graphicFrame>
    </p:spTree>
    <p:extLst>
      <p:ext uri="{BB962C8B-B14F-4D97-AF65-F5344CB8AC3E}">
        <p14:creationId xmlns:p14="http://schemas.microsoft.com/office/powerpoint/2010/main" val="5976608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84C46-3EEE-DD7E-71F6-02DDDCABB0E2}"/>
              </a:ext>
            </a:extLst>
          </p:cNvPr>
          <p:cNvSpPr>
            <a:spLocks noGrp="1"/>
          </p:cNvSpPr>
          <p:nvPr>
            <p:ph type="title"/>
          </p:nvPr>
        </p:nvSpPr>
        <p:spPr/>
        <p:txBody>
          <a:bodyPr>
            <a:noAutofit/>
          </a:bodyPr>
          <a:lstStyle/>
          <a:p>
            <a:r>
              <a:rPr lang="fr-FR" sz="2800" dirty="0"/>
              <a:t>Évolution du taux de respect de </a:t>
            </a:r>
            <a:r>
              <a:rPr lang="fr-FR" sz="2800"/>
              <a:t>l’interruption </a:t>
            </a:r>
            <a:br>
              <a:rPr lang="fr-FR" sz="2800"/>
            </a:br>
            <a:r>
              <a:rPr lang="fr-FR" sz="2800"/>
              <a:t>maximum </a:t>
            </a:r>
            <a:r>
              <a:rPr lang="fr-FR" sz="2800" dirty="0"/>
              <a:t>de services des accès GTR 10h HO </a:t>
            </a:r>
          </a:p>
        </p:txBody>
      </p:sp>
      <p:sp>
        <p:nvSpPr>
          <p:cNvPr id="3" name="Espace réservé du texte 2">
            <a:extLst>
              <a:ext uri="{FF2B5EF4-FFF2-40B4-BE49-F238E27FC236}">
                <a16:creationId xmlns:a16="http://schemas.microsoft.com/office/drawing/2014/main" id="{999E0D46-A3A5-793C-9D51-71D46A3FD68C}"/>
              </a:ext>
            </a:extLst>
          </p:cNvPr>
          <p:cNvSpPr>
            <a:spLocks noGrp="1"/>
          </p:cNvSpPr>
          <p:nvPr>
            <p:ph type="body" idx="1"/>
          </p:nvPr>
        </p:nvSpPr>
        <p:spPr>
          <a:xfrm>
            <a:off x="457200" y="4321220"/>
            <a:ext cx="4591050" cy="1804943"/>
          </a:xfrm>
        </p:spPr>
        <p:txBody>
          <a:bodyPr>
            <a:normAutofit fontScale="77500" lnSpcReduction="20000"/>
          </a:bodyPr>
          <a:lstStyle/>
          <a:p>
            <a:pPr marL="0" indent="0">
              <a:buNone/>
            </a:pPr>
            <a:r>
              <a:rPr lang="fr-FR" dirty="0">
                <a:solidFill>
                  <a:srgbClr val="8A1B59"/>
                </a:solidFill>
              </a:rPr>
              <a:t>Seule la moitié des OI respecte le seuil, en moyenne ! Les autres en sont très loin. En outre, l’examen OI par OI montre que beaucoup de résultats manquent. </a:t>
            </a:r>
          </a:p>
        </p:txBody>
      </p:sp>
      <p:sp>
        <p:nvSpPr>
          <p:cNvPr id="4" name="Espace réservé du numéro de diapositive 3">
            <a:extLst>
              <a:ext uri="{FF2B5EF4-FFF2-40B4-BE49-F238E27FC236}">
                <a16:creationId xmlns:a16="http://schemas.microsoft.com/office/drawing/2014/main" id="{C30A2DEF-932F-2D3D-970F-307CAAA98BD6}"/>
              </a:ext>
            </a:extLst>
          </p:cNvPr>
          <p:cNvSpPr>
            <a:spLocks noGrp="1"/>
          </p:cNvSpPr>
          <p:nvPr>
            <p:ph type="sldNum" sz="quarter" idx="2"/>
          </p:nvPr>
        </p:nvSpPr>
        <p:spPr/>
        <p:txBody>
          <a:bodyPr/>
          <a:lstStyle/>
          <a:p>
            <a:fld id="{86CB4B4D-7CA3-9044-876B-883B54F8677D}" type="slidenum">
              <a:rPr lang="fr-FR" smtClean="0"/>
              <a:t>11</a:t>
            </a:fld>
            <a:endParaRPr lang="fr-FR" dirty="0"/>
          </a:p>
        </p:txBody>
      </p:sp>
      <p:graphicFrame>
        <p:nvGraphicFramePr>
          <p:cNvPr id="5" name="Tableau 4">
            <a:extLst>
              <a:ext uri="{FF2B5EF4-FFF2-40B4-BE49-F238E27FC236}">
                <a16:creationId xmlns:a16="http://schemas.microsoft.com/office/drawing/2014/main" id="{A110FBC1-3C78-AFB9-D7E3-E660F2B2F9EA}"/>
              </a:ext>
            </a:extLst>
          </p:cNvPr>
          <p:cNvGraphicFramePr>
            <a:graphicFrameLocks noGrp="1"/>
          </p:cNvGraphicFramePr>
          <p:nvPr>
            <p:extLst>
              <p:ext uri="{D42A27DB-BD31-4B8C-83A1-F6EECF244321}">
                <p14:modId xmlns:p14="http://schemas.microsoft.com/office/powerpoint/2010/main" val="3081043250"/>
              </p:ext>
            </p:extLst>
          </p:nvPr>
        </p:nvGraphicFramePr>
        <p:xfrm>
          <a:off x="362874" y="1248633"/>
          <a:ext cx="3429000" cy="2849880"/>
        </p:xfrm>
        <a:graphic>
          <a:graphicData uri="http://schemas.openxmlformats.org/drawingml/2006/table">
            <a:tbl>
              <a:tblPr/>
              <a:tblGrid>
                <a:gridCol w="1905000">
                  <a:extLst>
                    <a:ext uri="{9D8B030D-6E8A-4147-A177-3AD203B41FA5}">
                      <a16:colId xmlns:a16="http://schemas.microsoft.com/office/drawing/2014/main" val="2607386299"/>
                    </a:ext>
                  </a:extLst>
                </a:gridCol>
                <a:gridCol w="762000">
                  <a:extLst>
                    <a:ext uri="{9D8B030D-6E8A-4147-A177-3AD203B41FA5}">
                      <a16:colId xmlns:a16="http://schemas.microsoft.com/office/drawing/2014/main" val="3984604762"/>
                    </a:ext>
                  </a:extLst>
                </a:gridCol>
                <a:gridCol w="762000">
                  <a:extLst>
                    <a:ext uri="{9D8B030D-6E8A-4147-A177-3AD203B41FA5}">
                      <a16:colId xmlns:a16="http://schemas.microsoft.com/office/drawing/2014/main" val="547780904"/>
                    </a:ext>
                  </a:extLst>
                </a:gridCol>
              </a:tblGrid>
              <a:tr h="5905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21 : Taux de respect de l’interruption maximum de services des accès GTR 10h HO  (seuil plancher de 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71296419"/>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7714400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BB49"/>
                    </a:solidFill>
                  </a:tcPr>
                </a:tc>
                <a:extLst>
                  <a:ext uri="{0D108BD9-81ED-4DB2-BD59-A6C34878D82A}">
                    <a16:rowId xmlns:a16="http://schemas.microsoft.com/office/drawing/2014/main" val="189274411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BB4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BB49"/>
                    </a:solidFill>
                  </a:tcPr>
                </a:tc>
                <a:extLst>
                  <a:ext uri="{0D108BD9-81ED-4DB2-BD59-A6C34878D82A}">
                    <a16:rowId xmlns:a16="http://schemas.microsoft.com/office/drawing/2014/main" val="44923072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BB4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BB49"/>
                    </a:solidFill>
                  </a:tcPr>
                </a:tc>
                <a:extLst>
                  <a:ext uri="{0D108BD9-81ED-4DB2-BD59-A6C34878D82A}">
                    <a16:rowId xmlns:a16="http://schemas.microsoft.com/office/drawing/2014/main" val="142225132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72359878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11%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B7D52"/>
                    </a:solidFill>
                  </a:tcPr>
                </a:tc>
                <a:extLst>
                  <a:ext uri="{0D108BD9-81ED-4DB2-BD59-A6C34878D82A}">
                    <a16:rowId xmlns:a16="http://schemas.microsoft.com/office/drawing/2014/main" val="180411035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79%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E01"/>
                    </a:solidFill>
                  </a:tcPr>
                </a:tc>
                <a:tc>
                  <a:txBody>
                    <a:bodyPr/>
                    <a:lstStyle/>
                    <a:p>
                      <a:pPr algn="ctr" fontAlgn="b">
                        <a:buNone/>
                      </a:pPr>
                      <a:r>
                        <a:rPr lang="fr-FR" sz="1100" b="0" i="0" u="none" strike="noStrike">
                          <a:solidFill>
                            <a:srgbClr val="8A1B59"/>
                          </a:solidFill>
                          <a:effectLst/>
                          <a:latin typeface="Aptos Narrow" panose="020B0004020202020204" pitchFamily="34" charset="0"/>
                        </a:rPr>
                        <a:t>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705E"/>
                    </a:solidFill>
                  </a:tcPr>
                </a:tc>
                <a:extLst>
                  <a:ext uri="{0D108BD9-81ED-4DB2-BD59-A6C34878D82A}">
                    <a16:rowId xmlns:a16="http://schemas.microsoft.com/office/drawing/2014/main" val="334679233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264142179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6E5F"/>
                    </a:solidFill>
                  </a:tcPr>
                </a:tc>
                <a:extLst>
                  <a:ext uri="{0D108BD9-81ED-4DB2-BD59-A6C34878D82A}">
                    <a16:rowId xmlns:a16="http://schemas.microsoft.com/office/drawing/2014/main" val="329844944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47859532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endParaRPr lang="fr-FR" sz="1100" b="0" i="0" u="none" strike="noStrike" dirty="0">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430198320"/>
                  </a:ext>
                </a:extLst>
              </a:tr>
            </a:tbl>
          </a:graphicData>
        </a:graphic>
      </p:graphicFrame>
      <p:graphicFrame>
        <p:nvGraphicFramePr>
          <p:cNvPr id="6" name="Tableau 5">
            <a:extLst>
              <a:ext uri="{FF2B5EF4-FFF2-40B4-BE49-F238E27FC236}">
                <a16:creationId xmlns:a16="http://schemas.microsoft.com/office/drawing/2014/main" id="{A7D20655-D2E7-504B-3291-D12B6E81F658}"/>
              </a:ext>
            </a:extLst>
          </p:cNvPr>
          <p:cNvGraphicFramePr>
            <a:graphicFrameLocks noGrp="1"/>
          </p:cNvGraphicFramePr>
          <p:nvPr>
            <p:extLst>
              <p:ext uri="{D42A27DB-BD31-4B8C-83A1-F6EECF244321}">
                <p14:modId xmlns:p14="http://schemas.microsoft.com/office/powerpoint/2010/main" val="3272885804"/>
              </p:ext>
            </p:extLst>
          </p:nvPr>
        </p:nvGraphicFramePr>
        <p:xfrm>
          <a:off x="4095750" y="1858355"/>
          <a:ext cx="952500" cy="1914525"/>
        </p:xfrm>
        <a:graphic>
          <a:graphicData uri="http://schemas.openxmlformats.org/drawingml/2006/table">
            <a:tbl>
              <a:tblPr/>
              <a:tblGrid>
                <a:gridCol w="457200">
                  <a:extLst>
                    <a:ext uri="{9D8B030D-6E8A-4147-A177-3AD203B41FA5}">
                      <a16:colId xmlns:a16="http://schemas.microsoft.com/office/drawing/2014/main" val="1011748093"/>
                    </a:ext>
                  </a:extLst>
                </a:gridCol>
                <a:gridCol w="495300">
                  <a:extLst>
                    <a:ext uri="{9D8B030D-6E8A-4147-A177-3AD203B41FA5}">
                      <a16:colId xmlns:a16="http://schemas.microsoft.com/office/drawing/2014/main" val="239142751"/>
                    </a:ext>
                  </a:extLst>
                </a:gridCol>
              </a:tblGrid>
              <a:tr h="200025">
                <a:tc gridSpan="2">
                  <a:txBody>
                    <a:bodyPr/>
                    <a:lstStyle/>
                    <a:p>
                      <a:pPr algn="ctr" fontAlgn="ctr">
                        <a:buNone/>
                      </a:pPr>
                      <a:r>
                        <a:rPr lang="fr-FR" sz="1100" b="0" i="0" u="none" strike="noStrike" dirty="0">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781294421"/>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361120143"/>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60%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FC317"/>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2126361663"/>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70%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D20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667675332"/>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93422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403705018"/>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2050287181"/>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511715329"/>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60857327"/>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2885485295"/>
                  </a:ext>
                </a:extLst>
              </a:tr>
            </a:tbl>
          </a:graphicData>
        </a:graphic>
      </p:graphicFrame>
      <p:graphicFrame>
        <p:nvGraphicFramePr>
          <p:cNvPr id="8" name="Tableau 7">
            <a:extLst>
              <a:ext uri="{FF2B5EF4-FFF2-40B4-BE49-F238E27FC236}">
                <a16:creationId xmlns:a16="http://schemas.microsoft.com/office/drawing/2014/main" id="{D49B7C4C-68FC-2EAE-05C3-E9269C5D3A64}"/>
              </a:ext>
            </a:extLst>
          </p:cNvPr>
          <p:cNvGraphicFramePr>
            <a:graphicFrameLocks noGrp="1"/>
          </p:cNvGraphicFramePr>
          <p:nvPr>
            <p:extLst>
              <p:ext uri="{D42A27DB-BD31-4B8C-83A1-F6EECF244321}">
                <p14:modId xmlns:p14="http://schemas.microsoft.com/office/powerpoint/2010/main" val="4202952284"/>
              </p:ext>
            </p:extLst>
          </p:nvPr>
        </p:nvGraphicFramePr>
        <p:xfrm>
          <a:off x="5352126" y="4321220"/>
          <a:ext cx="3429000" cy="790575"/>
        </p:xfrm>
        <a:graphic>
          <a:graphicData uri="http://schemas.openxmlformats.org/drawingml/2006/table">
            <a:tbl>
              <a:tblPr/>
              <a:tblGrid>
                <a:gridCol w="1905000">
                  <a:extLst>
                    <a:ext uri="{9D8B030D-6E8A-4147-A177-3AD203B41FA5}">
                      <a16:colId xmlns:a16="http://schemas.microsoft.com/office/drawing/2014/main" val="1062530548"/>
                    </a:ext>
                  </a:extLst>
                </a:gridCol>
                <a:gridCol w="762000">
                  <a:extLst>
                    <a:ext uri="{9D8B030D-6E8A-4147-A177-3AD203B41FA5}">
                      <a16:colId xmlns:a16="http://schemas.microsoft.com/office/drawing/2014/main" val="1463884248"/>
                    </a:ext>
                  </a:extLst>
                </a:gridCol>
                <a:gridCol w="762000">
                  <a:extLst>
                    <a:ext uri="{9D8B030D-6E8A-4147-A177-3AD203B41FA5}">
                      <a16:colId xmlns:a16="http://schemas.microsoft.com/office/drawing/2014/main" val="3860543473"/>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653465618"/>
                  </a:ext>
                </a:extLst>
              </a:tr>
              <a:tr h="400050">
                <a:tc>
                  <a:txBody>
                    <a:bodyPr/>
                    <a:lstStyle/>
                    <a:p>
                      <a:pPr algn="l" rtl="0" fontAlgn="ctr">
                        <a:buNone/>
                      </a:pPr>
                      <a:r>
                        <a:rPr lang="fr-FR" sz="1200" b="0" i="0" u="none" strike="noStrike">
                          <a:solidFill>
                            <a:srgbClr val="8A1B59"/>
                          </a:solidFill>
                          <a:effectLst/>
                          <a:latin typeface="Aptos Narrow" panose="020B0004020202020204" pitchFamily="34" charset="0"/>
                        </a:rPr>
                        <a:t>Nb. moyen d'OI conformes aux seuils ARCEP de 0,01%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25/52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24/57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4192866299"/>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42%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237105810"/>
                  </a:ext>
                </a:extLst>
              </a:tr>
            </a:tbl>
          </a:graphicData>
        </a:graphic>
      </p:graphicFrame>
      <p:graphicFrame>
        <p:nvGraphicFramePr>
          <p:cNvPr id="9" name="Tableau 8">
            <a:extLst>
              <a:ext uri="{FF2B5EF4-FFF2-40B4-BE49-F238E27FC236}">
                <a16:creationId xmlns:a16="http://schemas.microsoft.com/office/drawing/2014/main" id="{6F81E5DE-4322-C11A-8249-AC186D51BA7B}"/>
              </a:ext>
            </a:extLst>
          </p:cNvPr>
          <p:cNvGraphicFramePr>
            <a:graphicFrameLocks noGrp="1"/>
          </p:cNvGraphicFramePr>
          <p:nvPr>
            <p:extLst>
              <p:ext uri="{D42A27DB-BD31-4B8C-83A1-F6EECF244321}">
                <p14:modId xmlns:p14="http://schemas.microsoft.com/office/powerpoint/2010/main" val="3281473106"/>
              </p:ext>
            </p:extLst>
          </p:nvPr>
        </p:nvGraphicFramePr>
        <p:xfrm>
          <a:off x="5352126" y="1220058"/>
          <a:ext cx="3429000" cy="2878455"/>
        </p:xfrm>
        <a:graphic>
          <a:graphicData uri="http://schemas.openxmlformats.org/drawingml/2006/table">
            <a:tbl>
              <a:tblPr/>
              <a:tblGrid>
                <a:gridCol w="1905000">
                  <a:extLst>
                    <a:ext uri="{9D8B030D-6E8A-4147-A177-3AD203B41FA5}">
                      <a16:colId xmlns:a16="http://schemas.microsoft.com/office/drawing/2014/main" val="3194274891"/>
                    </a:ext>
                  </a:extLst>
                </a:gridCol>
                <a:gridCol w="762000">
                  <a:extLst>
                    <a:ext uri="{9D8B030D-6E8A-4147-A177-3AD203B41FA5}">
                      <a16:colId xmlns:a16="http://schemas.microsoft.com/office/drawing/2014/main" val="136247367"/>
                    </a:ext>
                  </a:extLst>
                </a:gridCol>
                <a:gridCol w="762000">
                  <a:extLst>
                    <a:ext uri="{9D8B030D-6E8A-4147-A177-3AD203B41FA5}">
                      <a16:colId xmlns:a16="http://schemas.microsoft.com/office/drawing/2014/main" val="2971211743"/>
                    </a:ext>
                  </a:extLst>
                </a:gridCol>
              </a:tblGrid>
              <a:tr h="61912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21 : Nombre d’OI avec cet indicateur conforme v/s nb total  par maison mère (seuil plancher de 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73585213"/>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44346968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15/15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14965891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01989598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262286883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3/4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73727368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44470127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319610220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31125134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311114827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85362252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827361745"/>
                  </a:ext>
                </a:extLst>
              </a:tr>
            </a:tbl>
          </a:graphicData>
        </a:graphic>
      </p:graphicFrame>
    </p:spTree>
    <p:extLst>
      <p:ext uri="{BB962C8B-B14F-4D97-AF65-F5344CB8AC3E}">
        <p14:creationId xmlns:p14="http://schemas.microsoft.com/office/powerpoint/2010/main" val="927610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770A3-6D24-03B6-9D40-32CE73E35631}"/>
              </a:ext>
            </a:extLst>
          </p:cNvPr>
          <p:cNvSpPr>
            <a:spLocks noGrp="1"/>
          </p:cNvSpPr>
          <p:nvPr>
            <p:ph type="title"/>
          </p:nvPr>
        </p:nvSpPr>
        <p:spPr/>
        <p:txBody>
          <a:bodyPr>
            <a:normAutofit/>
          </a:bodyPr>
          <a:lstStyle/>
          <a:p>
            <a:r>
              <a:rPr lang="fr-FR" sz="3200" dirty="0"/>
              <a:t>Évolution de l'indisponibilité </a:t>
            </a:r>
            <a:br>
              <a:rPr lang="fr-FR" sz="3200" dirty="0"/>
            </a:br>
            <a:r>
              <a:rPr lang="fr-FR" sz="3200" dirty="0"/>
              <a:t>du parc des accès GTR 10HO</a:t>
            </a:r>
          </a:p>
        </p:txBody>
      </p:sp>
      <p:sp>
        <p:nvSpPr>
          <p:cNvPr id="3" name="Espace réservé du texte 2">
            <a:extLst>
              <a:ext uri="{FF2B5EF4-FFF2-40B4-BE49-F238E27FC236}">
                <a16:creationId xmlns:a16="http://schemas.microsoft.com/office/drawing/2014/main" id="{CD06B4F3-4641-B024-706D-A0C68BC7A9A9}"/>
              </a:ext>
            </a:extLst>
          </p:cNvPr>
          <p:cNvSpPr>
            <a:spLocks noGrp="1"/>
          </p:cNvSpPr>
          <p:nvPr>
            <p:ph type="body" idx="1"/>
          </p:nvPr>
        </p:nvSpPr>
        <p:spPr>
          <a:xfrm>
            <a:off x="457200" y="5080687"/>
            <a:ext cx="5677270" cy="810811"/>
          </a:xfrm>
        </p:spPr>
        <p:txBody>
          <a:bodyPr>
            <a:normAutofit/>
          </a:bodyPr>
          <a:lstStyle/>
          <a:p>
            <a:pPr marL="0" indent="0">
              <a:buNone/>
            </a:pPr>
            <a:r>
              <a:rPr lang="fr-FR" sz="1800" dirty="0">
                <a:solidFill>
                  <a:srgbClr val="8A1B59"/>
                </a:solidFill>
              </a:rPr>
              <a:t>Pour cet indicateur l’objectif de disponibilité est assez largement tenu à quelques exceptions notables</a:t>
            </a:r>
          </a:p>
        </p:txBody>
      </p:sp>
      <p:graphicFrame>
        <p:nvGraphicFramePr>
          <p:cNvPr id="4" name="Tableau 3">
            <a:extLst>
              <a:ext uri="{FF2B5EF4-FFF2-40B4-BE49-F238E27FC236}">
                <a16:creationId xmlns:a16="http://schemas.microsoft.com/office/drawing/2014/main" id="{5BD4E65D-D667-FE11-EE14-DEFE03CA85C9}"/>
              </a:ext>
            </a:extLst>
          </p:cNvPr>
          <p:cNvGraphicFramePr>
            <a:graphicFrameLocks noGrp="1"/>
          </p:cNvGraphicFramePr>
          <p:nvPr>
            <p:extLst>
              <p:ext uri="{D42A27DB-BD31-4B8C-83A1-F6EECF244321}">
                <p14:modId xmlns:p14="http://schemas.microsoft.com/office/powerpoint/2010/main" val="742695679"/>
              </p:ext>
            </p:extLst>
          </p:nvPr>
        </p:nvGraphicFramePr>
        <p:xfrm>
          <a:off x="6476260" y="4990793"/>
          <a:ext cx="2419165" cy="990600"/>
        </p:xfrm>
        <a:graphic>
          <a:graphicData uri="http://schemas.openxmlformats.org/drawingml/2006/table">
            <a:tbl>
              <a:tblPr/>
              <a:tblGrid>
                <a:gridCol w="1371600">
                  <a:extLst>
                    <a:ext uri="{9D8B030D-6E8A-4147-A177-3AD203B41FA5}">
                      <a16:colId xmlns:a16="http://schemas.microsoft.com/office/drawing/2014/main" val="883954818"/>
                    </a:ext>
                  </a:extLst>
                </a:gridCol>
                <a:gridCol w="541538">
                  <a:extLst>
                    <a:ext uri="{9D8B030D-6E8A-4147-A177-3AD203B41FA5}">
                      <a16:colId xmlns:a16="http://schemas.microsoft.com/office/drawing/2014/main" val="3664933424"/>
                    </a:ext>
                  </a:extLst>
                </a:gridCol>
                <a:gridCol w="506027">
                  <a:extLst>
                    <a:ext uri="{9D8B030D-6E8A-4147-A177-3AD203B41FA5}">
                      <a16:colId xmlns:a16="http://schemas.microsoft.com/office/drawing/2014/main" val="3877117845"/>
                    </a:ext>
                  </a:extLst>
                </a:gridCol>
              </a:tblGrid>
              <a:tr h="200025">
                <a:tc>
                  <a:txBody>
                    <a:bodyPr/>
                    <a:lstStyle/>
                    <a:p>
                      <a:pPr algn="l" fontAlgn="b">
                        <a:buNone/>
                      </a:pPr>
                      <a:r>
                        <a:rPr lang="fr-FR" sz="11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140525147"/>
                  </a:ext>
                </a:extLst>
              </a:tr>
              <a:tr h="600075">
                <a:tc>
                  <a:txBody>
                    <a:bodyPr/>
                    <a:lstStyle/>
                    <a:p>
                      <a:pPr algn="l" rtl="0" fontAlgn="ctr">
                        <a:buNone/>
                      </a:pPr>
                      <a:r>
                        <a:rPr lang="fr-FR" sz="1200" b="0" i="0" u="none" strike="noStrike">
                          <a:solidFill>
                            <a:srgbClr val="8A1B59"/>
                          </a:solidFill>
                          <a:effectLst/>
                          <a:latin typeface="Aptos Narrow" panose="020B0004020202020204" pitchFamily="34" charset="0"/>
                        </a:rPr>
                        <a:t>Nb. moyen d'OI conformes aux seuils ARCEP de 0,01%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51/54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72/81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4107336171"/>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94%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89%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530509531"/>
                  </a:ext>
                </a:extLst>
              </a:tr>
            </a:tbl>
          </a:graphicData>
        </a:graphic>
      </p:graphicFrame>
      <p:sp>
        <p:nvSpPr>
          <p:cNvPr id="7" name="Espace réservé du numéro de diapositive 6">
            <a:extLst>
              <a:ext uri="{FF2B5EF4-FFF2-40B4-BE49-F238E27FC236}">
                <a16:creationId xmlns:a16="http://schemas.microsoft.com/office/drawing/2014/main" id="{0CFD65EF-506D-BF77-1FE6-028D0D531B68}"/>
              </a:ext>
            </a:extLst>
          </p:cNvPr>
          <p:cNvSpPr>
            <a:spLocks noGrp="1"/>
          </p:cNvSpPr>
          <p:nvPr>
            <p:ph type="sldNum" sz="quarter" idx="2"/>
          </p:nvPr>
        </p:nvSpPr>
        <p:spPr/>
        <p:txBody>
          <a:bodyPr/>
          <a:lstStyle/>
          <a:p>
            <a:fld id="{86CB4B4D-7CA3-9044-876B-883B54F8677D}" type="slidenum">
              <a:rPr lang="fr-FR" smtClean="0"/>
              <a:t>12</a:t>
            </a:fld>
            <a:endParaRPr lang="fr-FR" dirty="0"/>
          </a:p>
        </p:txBody>
      </p:sp>
      <p:graphicFrame>
        <p:nvGraphicFramePr>
          <p:cNvPr id="6" name="Tableau 5">
            <a:extLst>
              <a:ext uri="{FF2B5EF4-FFF2-40B4-BE49-F238E27FC236}">
                <a16:creationId xmlns:a16="http://schemas.microsoft.com/office/drawing/2014/main" id="{ADDEA68B-F257-3D46-5ED5-EED7B3F79A5F}"/>
              </a:ext>
            </a:extLst>
          </p:cNvPr>
          <p:cNvGraphicFramePr>
            <a:graphicFrameLocks noGrp="1"/>
          </p:cNvGraphicFramePr>
          <p:nvPr>
            <p:extLst>
              <p:ext uri="{D42A27DB-BD31-4B8C-83A1-F6EECF244321}">
                <p14:modId xmlns:p14="http://schemas.microsoft.com/office/powerpoint/2010/main" val="3737416131"/>
              </p:ext>
            </p:extLst>
          </p:nvPr>
        </p:nvGraphicFramePr>
        <p:xfrm>
          <a:off x="4103333" y="1982642"/>
          <a:ext cx="990600" cy="1914525"/>
        </p:xfrm>
        <a:graphic>
          <a:graphicData uri="http://schemas.openxmlformats.org/drawingml/2006/table">
            <a:tbl>
              <a:tblPr/>
              <a:tblGrid>
                <a:gridCol w="495300">
                  <a:extLst>
                    <a:ext uri="{9D8B030D-6E8A-4147-A177-3AD203B41FA5}">
                      <a16:colId xmlns:a16="http://schemas.microsoft.com/office/drawing/2014/main" val="298664515"/>
                    </a:ext>
                  </a:extLst>
                </a:gridCol>
                <a:gridCol w="495300">
                  <a:extLst>
                    <a:ext uri="{9D8B030D-6E8A-4147-A177-3AD203B41FA5}">
                      <a16:colId xmlns:a16="http://schemas.microsoft.com/office/drawing/2014/main" val="4204172144"/>
                    </a:ext>
                  </a:extLst>
                </a:gridCol>
              </a:tblGrid>
              <a:tr h="200025">
                <a:tc gridSpan="2">
                  <a:txBody>
                    <a:bodyPr/>
                    <a:lstStyle/>
                    <a:p>
                      <a:pPr algn="ctr" fontAlgn="ctr">
                        <a:buNone/>
                      </a:pPr>
                      <a:r>
                        <a:rPr lang="fr-FR" sz="1100" b="0" i="0" u="none" strike="noStrike">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3600487047"/>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27451708"/>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1771659666"/>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396738872"/>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DE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4100198661"/>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4156024181"/>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3138660017"/>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2102320632"/>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2152379234"/>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2296360701"/>
                  </a:ext>
                </a:extLst>
              </a:tr>
            </a:tbl>
          </a:graphicData>
        </a:graphic>
      </p:graphicFrame>
      <p:graphicFrame>
        <p:nvGraphicFramePr>
          <p:cNvPr id="8" name="Tableau 7">
            <a:extLst>
              <a:ext uri="{FF2B5EF4-FFF2-40B4-BE49-F238E27FC236}">
                <a16:creationId xmlns:a16="http://schemas.microsoft.com/office/drawing/2014/main" id="{DC32C3D8-C788-ED87-6D85-1BC286572CF3}"/>
              </a:ext>
            </a:extLst>
          </p:cNvPr>
          <p:cNvGraphicFramePr>
            <a:graphicFrameLocks noGrp="1"/>
          </p:cNvGraphicFramePr>
          <p:nvPr>
            <p:extLst>
              <p:ext uri="{D42A27DB-BD31-4B8C-83A1-F6EECF244321}">
                <p14:modId xmlns:p14="http://schemas.microsoft.com/office/powerpoint/2010/main" val="110248270"/>
              </p:ext>
            </p:extLst>
          </p:nvPr>
        </p:nvGraphicFramePr>
        <p:xfrm>
          <a:off x="377979" y="1355676"/>
          <a:ext cx="3594100" cy="2924175"/>
        </p:xfrm>
        <a:graphic>
          <a:graphicData uri="http://schemas.openxmlformats.org/drawingml/2006/table">
            <a:tbl>
              <a:tblPr/>
              <a:tblGrid>
                <a:gridCol w="2070100">
                  <a:extLst>
                    <a:ext uri="{9D8B030D-6E8A-4147-A177-3AD203B41FA5}">
                      <a16:colId xmlns:a16="http://schemas.microsoft.com/office/drawing/2014/main" val="3562227237"/>
                    </a:ext>
                  </a:extLst>
                </a:gridCol>
                <a:gridCol w="762000">
                  <a:extLst>
                    <a:ext uri="{9D8B030D-6E8A-4147-A177-3AD203B41FA5}">
                      <a16:colId xmlns:a16="http://schemas.microsoft.com/office/drawing/2014/main" val="2732602056"/>
                    </a:ext>
                  </a:extLst>
                </a:gridCol>
                <a:gridCol w="762000">
                  <a:extLst>
                    <a:ext uri="{9D8B030D-6E8A-4147-A177-3AD203B41FA5}">
                      <a16:colId xmlns:a16="http://schemas.microsoft.com/office/drawing/2014/main" val="116011236"/>
                    </a:ext>
                  </a:extLst>
                </a:gridCol>
              </a:tblGrid>
              <a:tr h="6286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22 : Taux moyen d'indisponibilité du parc des accès GTR 10HO par maison mère</a:t>
                      </a:r>
                      <a:br>
                        <a:rPr lang="fr-FR" sz="1200" b="0" i="0" u="none" strike="noStrike">
                          <a:solidFill>
                            <a:srgbClr val="8A1B59"/>
                          </a:solidFill>
                          <a:effectLst/>
                          <a:latin typeface="Aptos Narrow" panose="020B0004020202020204" pitchFamily="34" charset="0"/>
                        </a:rPr>
                      </a:br>
                      <a:r>
                        <a:rPr lang="fr-FR" sz="1200" b="0" i="0" u="none" strike="noStrike">
                          <a:solidFill>
                            <a:srgbClr val="8A1B59"/>
                          </a:solidFill>
                          <a:effectLst/>
                          <a:latin typeface="Aptos Narrow" panose="020B0004020202020204" pitchFamily="34" charset="0"/>
                        </a:rPr>
                        <a:t>(seuil plafond de 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51201400"/>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91482459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15367326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63841205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28866609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428109721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418428431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0,048%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D01"/>
                    </a:solidFill>
                  </a:tcPr>
                </a:tc>
                <a:extLst>
                  <a:ext uri="{0D108BD9-81ED-4DB2-BD59-A6C34878D82A}">
                    <a16:rowId xmlns:a16="http://schemas.microsoft.com/office/drawing/2014/main" val="3052626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0,108%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A04"/>
                    </a:solidFill>
                  </a:tcPr>
                </a:tc>
                <a:extLst>
                  <a:ext uri="{0D108BD9-81ED-4DB2-BD59-A6C34878D82A}">
                    <a16:rowId xmlns:a16="http://schemas.microsoft.com/office/drawing/2014/main" val="283583123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1,667%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9814F"/>
                    </a:solidFill>
                  </a:tcPr>
                </a:tc>
                <a:extLst>
                  <a:ext uri="{0D108BD9-81ED-4DB2-BD59-A6C34878D82A}">
                    <a16:rowId xmlns:a16="http://schemas.microsoft.com/office/drawing/2014/main" val="104353189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TDF/Lumière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741003156"/>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309861755"/>
                  </a:ext>
                </a:extLst>
              </a:tr>
            </a:tbl>
          </a:graphicData>
        </a:graphic>
      </p:graphicFrame>
      <p:graphicFrame>
        <p:nvGraphicFramePr>
          <p:cNvPr id="10" name="Tableau 9">
            <a:extLst>
              <a:ext uri="{FF2B5EF4-FFF2-40B4-BE49-F238E27FC236}">
                <a16:creationId xmlns:a16="http://schemas.microsoft.com/office/drawing/2014/main" id="{57B39988-15AB-6041-B137-8A576616C927}"/>
              </a:ext>
            </a:extLst>
          </p:cNvPr>
          <p:cNvGraphicFramePr>
            <a:graphicFrameLocks noGrp="1"/>
          </p:cNvGraphicFramePr>
          <p:nvPr>
            <p:extLst>
              <p:ext uri="{D42A27DB-BD31-4B8C-83A1-F6EECF244321}">
                <p14:modId xmlns:p14="http://schemas.microsoft.com/office/powerpoint/2010/main" val="1797449884"/>
              </p:ext>
            </p:extLst>
          </p:nvPr>
        </p:nvGraphicFramePr>
        <p:xfrm>
          <a:off x="5225187" y="1546176"/>
          <a:ext cx="3594100" cy="2733675"/>
        </p:xfrm>
        <a:graphic>
          <a:graphicData uri="http://schemas.openxmlformats.org/drawingml/2006/table">
            <a:tbl>
              <a:tblPr/>
              <a:tblGrid>
                <a:gridCol w="2070100">
                  <a:extLst>
                    <a:ext uri="{9D8B030D-6E8A-4147-A177-3AD203B41FA5}">
                      <a16:colId xmlns:a16="http://schemas.microsoft.com/office/drawing/2014/main" val="1876390914"/>
                    </a:ext>
                  </a:extLst>
                </a:gridCol>
                <a:gridCol w="762000">
                  <a:extLst>
                    <a:ext uri="{9D8B030D-6E8A-4147-A177-3AD203B41FA5}">
                      <a16:colId xmlns:a16="http://schemas.microsoft.com/office/drawing/2014/main" val="1154958447"/>
                    </a:ext>
                  </a:extLst>
                </a:gridCol>
                <a:gridCol w="762000">
                  <a:extLst>
                    <a:ext uri="{9D8B030D-6E8A-4147-A177-3AD203B41FA5}">
                      <a16:colId xmlns:a16="http://schemas.microsoft.com/office/drawing/2014/main" val="1954344090"/>
                    </a:ext>
                  </a:extLst>
                </a:gridCol>
              </a:tblGrid>
              <a:tr h="4381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22 : Nombre d’OI avec cet indicateur conforme v/s nb total par maison mère (seuil plafond de 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67413845"/>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4039764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19/19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98948999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66129306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9/10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16/16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72105755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84038955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12/12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85957184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95044468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55495812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86506655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TDF/Lumière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369568657"/>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903679551"/>
                  </a:ext>
                </a:extLst>
              </a:tr>
            </a:tbl>
          </a:graphicData>
        </a:graphic>
      </p:graphicFrame>
    </p:spTree>
    <p:extLst>
      <p:ext uri="{BB962C8B-B14F-4D97-AF65-F5344CB8AC3E}">
        <p14:creationId xmlns:p14="http://schemas.microsoft.com/office/powerpoint/2010/main" val="18800355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C1C1D-27DA-3CD8-C665-EEB6FF354BE2}"/>
              </a:ext>
            </a:extLst>
          </p:cNvPr>
          <p:cNvSpPr>
            <a:spLocks noGrp="1"/>
          </p:cNvSpPr>
          <p:nvPr>
            <p:ph type="title"/>
          </p:nvPr>
        </p:nvSpPr>
        <p:spPr/>
        <p:txBody>
          <a:bodyPr>
            <a:noAutofit/>
          </a:bodyPr>
          <a:lstStyle/>
          <a:p>
            <a:r>
              <a:rPr lang="fr-FR" sz="3200" dirty="0"/>
              <a:t>Évolution du taux de respect de la date </a:t>
            </a:r>
            <a:br>
              <a:rPr lang="fr-FR" sz="3200" dirty="0"/>
            </a:br>
            <a:r>
              <a:rPr lang="fr-FR" sz="3200" dirty="0"/>
              <a:t>de livraison de l’accès avec GTR 4h HO/HNO</a:t>
            </a:r>
          </a:p>
        </p:txBody>
      </p:sp>
      <p:sp>
        <p:nvSpPr>
          <p:cNvPr id="3" name="Espace réservé du texte 2">
            <a:extLst>
              <a:ext uri="{FF2B5EF4-FFF2-40B4-BE49-F238E27FC236}">
                <a16:creationId xmlns:a16="http://schemas.microsoft.com/office/drawing/2014/main" id="{5F6B1514-648A-D42B-6FE8-B66B6D961BBD}"/>
              </a:ext>
            </a:extLst>
          </p:cNvPr>
          <p:cNvSpPr>
            <a:spLocks noGrp="1"/>
          </p:cNvSpPr>
          <p:nvPr>
            <p:ph type="body" idx="1"/>
          </p:nvPr>
        </p:nvSpPr>
        <p:spPr>
          <a:xfrm>
            <a:off x="457200" y="4625266"/>
            <a:ext cx="4591050" cy="1500897"/>
          </a:xfrm>
        </p:spPr>
        <p:txBody>
          <a:bodyPr>
            <a:normAutofit lnSpcReduction="10000"/>
          </a:bodyPr>
          <a:lstStyle/>
          <a:p>
            <a:pPr marL="0" indent="0">
              <a:buNone/>
            </a:pPr>
            <a:r>
              <a:rPr lang="fr-FR" dirty="0">
                <a:solidFill>
                  <a:srgbClr val="8A1B59"/>
                </a:solidFill>
              </a:rPr>
              <a:t>La médiocrité de ces résultats est sans commentaire.</a:t>
            </a:r>
          </a:p>
        </p:txBody>
      </p:sp>
      <p:sp>
        <p:nvSpPr>
          <p:cNvPr id="4" name="Espace réservé du numéro de diapositive 3">
            <a:extLst>
              <a:ext uri="{FF2B5EF4-FFF2-40B4-BE49-F238E27FC236}">
                <a16:creationId xmlns:a16="http://schemas.microsoft.com/office/drawing/2014/main" id="{1E764719-DB4B-37B3-CE12-BF28F4F235B9}"/>
              </a:ext>
            </a:extLst>
          </p:cNvPr>
          <p:cNvSpPr>
            <a:spLocks noGrp="1"/>
          </p:cNvSpPr>
          <p:nvPr>
            <p:ph type="sldNum" sz="quarter" idx="2"/>
          </p:nvPr>
        </p:nvSpPr>
        <p:spPr/>
        <p:txBody>
          <a:bodyPr/>
          <a:lstStyle/>
          <a:p>
            <a:fld id="{86CB4B4D-7CA3-9044-876B-883B54F8677D}" type="slidenum">
              <a:rPr lang="fr-FR" smtClean="0"/>
              <a:t>13</a:t>
            </a:fld>
            <a:endParaRPr lang="fr-FR" dirty="0"/>
          </a:p>
        </p:txBody>
      </p:sp>
      <p:graphicFrame>
        <p:nvGraphicFramePr>
          <p:cNvPr id="5" name="Tableau 4">
            <a:extLst>
              <a:ext uri="{FF2B5EF4-FFF2-40B4-BE49-F238E27FC236}">
                <a16:creationId xmlns:a16="http://schemas.microsoft.com/office/drawing/2014/main" id="{8F865740-5535-7E6B-395F-5063E7B11CA1}"/>
              </a:ext>
            </a:extLst>
          </p:cNvPr>
          <p:cNvGraphicFramePr>
            <a:graphicFrameLocks noGrp="1"/>
          </p:cNvGraphicFramePr>
          <p:nvPr>
            <p:extLst>
              <p:ext uri="{D42A27DB-BD31-4B8C-83A1-F6EECF244321}">
                <p14:modId xmlns:p14="http://schemas.microsoft.com/office/powerpoint/2010/main" val="2877237243"/>
              </p:ext>
            </p:extLst>
          </p:nvPr>
        </p:nvGraphicFramePr>
        <p:xfrm>
          <a:off x="457200" y="1546906"/>
          <a:ext cx="3429000" cy="2849880"/>
        </p:xfrm>
        <a:graphic>
          <a:graphicData uri="http://schemas.openxmlformats.org/drawingml/2006/table">
            <a:tbl>
              <a:tblPr/>
              <a:tblGrid>
                <a:gridCol w="1905000">
                  <a:extLst>
                    <a:ext uri="{9D8B030D-6E8A-4147-A177-3AD203B41FA5}">
                      <a16:colId xmlns:a16="http://schemas.microsoft.com/office/drawing/2014/main" val="1833154455"/>
                    </a:ext>
                  </a:extLst>
                </a:gridCol>
                <a:gridCol w="762000">
                  <a:extLst>
                    <a:ext uri="{9D8B030D-6E8A-4147-A177-3AD203B41FA5}">
                      <a16:colId xmlns:a16="http://schemas.microsoft.com/office/drawing/2014/main" val="2441016883"/>
                    </a:ext>
                  </a:extLst>
                </a:gridCol>
                <a:gridCol w="762000">
                  <a:extLst>
                    <a:ext uri="{9D8B030D-6E8A-4147-A177-3AD203B41FA5}">
                      <a16:colId xmlns:a16="http://schemas.microsoft.com/office/drawing/2014/main" val="3637173790"/>
                    </a:ext>
                  </a:extLst>
                </a:gridCol>
              </a:tblGrid>
              <a:tr h="5905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23 : Taux de respect de la date de livraison de l’accès avec GTR 4h HO/HNO – mode OI (seuil plancher 90%)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28662716"/>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7684944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57%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1B523"/>
                    </a:solidFill>
                  </a:tcPr>
                </a:tc>
                <a:tc>
                  <a:txBody>
                    <a:bodyPr/>
                    <a:lstStyle/>
                    <a:p>
                      <a:pPr algn="ctr" fontAlgn="b">
                        <a:buNone/>
                      </a:pPr>
                      <a:r>
                        <a:rPr lang="fr-FR" sz="1100" b="0" i="0" u="none" strike="noStrike">
                          <a:solidFill>
                            <a:srgbClr val="8A1B59"/>
                          </a:solidFill>
                          <a:effectLst/>
                          <a:latin typeface="Aptos Narrow" panose="020B00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52538760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59%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1B722"/>
                    </a:solidFill>
                  </a:tcPr>
                </a:tc>
                <a:extLst>
                  <a:ext uri="{0D108BD9-81ED-4DB2-BD59-A6C34878D82A}">
                    <a16:rowId xmlns:a16="http://schemas.microsoft.com/office/drawing/2014/main" val="241323581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34%</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93B"/>
                    </a:solidFill>
                  </a:tcPr>
                </a:tc>
                <a:tc>
                  <a:txBody>
                    <a:bodyPr/>
                    <a:lstStyle/>
                    <a:p>
                      <a:pPr algn="ctr" fontAlgn="b">
                        <a:buNone/>
                      </a:pPr>
                      <a:r>
                        <a:rPr lang="fr-FR" sz="1100" b="0" i="0" u="none" strike="noStrike">
                          <a:solidFill>
                            <a:srgbClr val="8A1B59"/>
                          </a:solidFill>
                          <a:effectLst/>
                          <a:latin typeface="Aptos Narrow" panose="020B0004020202020204" pitchFamily="34" charset="0"/>
                        </a:rPr>
                        <a:t>41%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A134"/>
                    </a:solidFill>
                  </a:tcPr>
                </a:tc>
                <a:extLst>
                  <a:ext uri="{0D108BD9-81ED-4DB2-BD59-A6C34878D82A}">
                    <a16:rowId xmlns:a16="http://schemas.microsoft.com/office/drawing/2014/main" val="308266166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29%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79241"/>
                    </a:solidFill>
                  </a:tcPr>
                </a:tc>
                <a:extLst>
                  <a:ext uri="{0D108BD9-81ED-4DB2-BD59-A6C34878D82A}">
                    <a16:rowId xmlns:a16="http://schemas.microsoft.com/office/drawing/2014/main" val="48892012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28%</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9042"/>
                    </a:solidFill>
                  </a:tcPr>
                </a:tc>
                <a:extLst>
                  <a:ext uri="{0D108BD9-81ED-4DB2-BD59-A6C34878D82A}">
                    <a16:rowId xmlns:a16="http://schemas.microsoft.com/office/drawing/2014/main" val="117688396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22%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48"/>
                    </a:solidFill>
                  </a:tcPr>
                </a:tc>
                <a:extLst>
                  <a:ext uri="{0D108BD9-81ED-4DB2-BD59-A6C34878D82A}">
                    <a16:rowId xmlns:a16="http://schemas.microsoft.com/office/drawing/2014/main" val="169244055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60%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1B920"/>
                    </a:solid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07182902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60%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1B920"/>
                    </a:solid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411483255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84%</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707"/>
                    </a:solid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77482219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endParaRPr lang="fr-FR" sz="1100" b="0" i="0" u="none" strike="noStrike">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endParaRPr lang="fr-FR" sz="1100" b="0" i="0" u="none" strike="noStrike" dirty="0">
                        <a:solidFill>
                          <a:srgbClr val="8A1B59"/>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086738217"/>
                  </a:ext>
                </a:extLst>
              </a:tr>
            </a:tbl>
          </a:graphicData>
        </a:graphic>
      </p:graphicFrame>
      <p:graphicFrame>
        <p:nvGraphicFramePr>
          <p:cNvPr id="7" name="Tableau 6">
            <a:extLst>
              <a:ext uri="{FF2B5EF4-FFF2-40B4-BE49-F238E27FC236}">
                <a16:creationId xmlns:a16="http://schemas.microsoft.com/office/drawing/2014/main" id="{F656387A-98E2-DF28-688A-4612A016246E}"/>
              </a:ext>
            </a:extLst>
          </p:cNvPr>
          <p:cNvGraphicFramePr>
            <a:graphicFrameLocks noGrp="1"/>
          </p:cNvGraphicFramePr>
          <p:nvPr>
            <p:extLst>
              <p:ext uri="{D42A27DB-BD31-4B8C-83A1-F6EECF244321}">
                <p14:modId xmlns:p14="http://schemas.microsoft.com/office/powerpoint/2010/main" val="1356481728"/>
              </p:ext>
            </p:extLst>
          </p:nvPr>
        </p:nvGraphicFramePr>
        <p:xfrm>
          <a:off x="4095750" y="2133562"/>
          <a:ext cx="952500" cy="1914525"/>
        </p:xfrm>
        <a:graphic>
          <a:graphicData uri="http://schemas.openxmlformats.org/drawingml/2006/table">
            <a:tbl>
              <a:tblPr/>
              <a:tblGrid>
                <a:gridCol w="457200">
                  <a:extLst>
                    <a:ext uri="{9D8B030D-6E8A-4147-A177-3AD203B41FA5}">
                      <a16:colId xmlns:a16="http://schemas.microsoft.com/office/drawing/2014/main" val="3065753806"/>
                    </a:ext>
                  </a:extLst>
                </a:gridCol>
                <a:gridCol w="495300">
                  <a:extLst>
                    <a:ext uri="{9D8B030D-6E8A-4147-A177-3AD203B41FA5}">
                      <a16:colId xmlns:a16="http://schemas.microsoft.com/office/drawing/2014/main" val="577868063"/>
                    </a:ext>
                  </a:extLst>
                </a:gridCol>
              </a:tblGrid>
              <a:tr h="200025">
                <a:tc gridSpan="2">
                  <a:txBody>
                    <a:bodyPr/>
                    <a:lstStyle/>
                    <a:p>
                      <a:pPr algn="ctr" fontAlgn="ctr">
                        <a:buNone/>
                      </a:pPr>
                      <a:r>
                        <a:rPr lang="fr-FR" sz="1100" b="0" i="0" u="none" strike="noStrike">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1522695627"/>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90799999"/>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70%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FC516"/>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994649249"/>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80%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D20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1710854486"/>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2690054327"/>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496641270"/>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3940221117"/>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637789481"/>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728586596"/>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781396257"/>
                  </a:ext>
                </a:extLst>
              </a:tr>
            </a:tbl>
          </a:graphicData>
        </a:graphic>
      </p:graphicFrame>
      <p:graphicFrame>
        <p:nvGraphicFramePr>
          <p:cNvPr id="8" name="Tableau 7">
            <a:extLst>
              <a:ext uri="{FF2B5EF4-FFF2-40B4-BE49-F238E27FC236}">
                <a16:creationId xmlns:a16="http://schemas.microsoft.com/office/drawing/2014/main" id="{BD4F7C9E-9B67-5E98-5F9B-D46C31332C9A}"/>
              </a:ext>
            </a:extLst>
          </p:cNvPr>
          <p:cNvGraphicFramePr>
            <a:graphicFrameLocks noGrp="1"/>
          </p:cNvGraphicFramePr>
          <p:nvPr>
            <p:extLst>
              <p:ext uri="{D42A27DB-BD31-4B8C-83A1-F6EECF244321}">
                <p14:modId xmlns:p14="http://schemas.microsoft.com/office/powerpoint/2010/main" val="514426737"/>
              </p:ext>
            </p:extLst>
          </p:nvPr>
        </p:nvGraphicFramePr>
        <p:xfrm>
          <a:off x="5257800" y="1546906"/>
          <a:ext cx="3429000" cy="2878455"/>
        </p:xfrm>
        <a:graphic>
          <a:graphicData uri="http://schemas.openxmlformats.org/drawingml/2006/table">
            <a:tbl>
              <a:tblPr/>
              <a:tblGrid>
                <a:gridCol w="1905000">
                  <a:extLst>
                    <a:ext uri="{9D8B030D-6E8A-4147-A177-3AD203B41FA5}">
                      <a16:colId xmlns:a16="http://schemas.microsoft.com/office/drawing/2014/main" val="1312898425"/>
                    </a:ext>
                  </a:extLst>
                </a:gridCol>
                <a:gridCol w="762000">
                  <a:extLst>
                    <a:ext uri="{9D8B030D-6E8A-4147-A177-3AD203B41FA5}">
                      <a16:colId xmlns:a16="http://schemas.microsoft.com/office/drawing/2014/main" val="1103568931"/>
                    </a:ext>
                  </a:extLst>
                </a:gridCol>
                <a:gridCol w="762000">
                  <a:extLst>
                    <a:ext uri="{9D8B030D-6E8A-4147-A177-3AD203B41FA5}">
                      <a16:colId xmlns:a16="http://schemas.microsoft.com/office/drawing/2014/main" val="2919792703"/>
                    </a:ext>
                  </a:extLst>
                </a:gridCol>
              </a:tblGrid>
              <a:tr h="61912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23 : Nombre d’OI avec cet indicateur conforme  par maison mère (seuil plancher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645114"/>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38309599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46418707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66790885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126317199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4/19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25518920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234491692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2/9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214746931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91104870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33935774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402199890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614406880"/>
                  </a:ext>
                </a:extLst>
              </a:tr>
            </a:tbl>
          </a:graphicData>
        </a:graphic>
      </p:graphicFrame>
      <p:graphicFrame>
        <p:nvGraphicFramePr>
          <p:cNvPr id="6" name="Tableau 5">
            <a:extLst>
              <a:ext uri="{FF2B5EF4-FFF2-40B4-BE49-F238E27FC236}">
                <a16:creationId xmlns:a16="http://schemas.microsoft.com/office/drawing/2014/main" id="{06CDA64F-E08D-E611-84F9-EBAF430D85B7}"/>
              </a:ext>
            </a:extLst>
          </p:cNvPr>
          <p:cNvGraphicFramePr>
            <a:graphicFrameLocks noGrp="1"/>
          </p:cNvGraphicFramePr>
          <p:nvPr>
            <p:extLst>
              <p:ext uri="{D42A27DB-BD31-4B8C-83A1-F6EECF244321}">
                <p14:modId xmlns:p14="http://schemas.microsoft.com/office/powerpoint/2010/main" val="3128537531"/>
              </p:ext>
            </p:extLst>
          </p:nvPr>
        </p:nvGraphicFramePr>
        <p:xfrm>
          <a:off x="5257800" y="4653840"/>
          <a:ext cx="3429000" cy="790575"/>
        </p:xfrm>
        <a:graphic>
          <a:graphicData uri="http://schemas.openxmlformats.org/drawingml/2006/table">
            <a:tbl>
              <a:tblPr/>
              <a:tblGrid>
                <a:gridCol w="1905000">
                  <a:extLst>
                    <a:ext uri="{9D8B030D-6E8A-4147-A177-3AD203B41FA5}">
                      <a16:colId xmlns:a16="http://schemas.microsoft.com/office/drawing/2014/main" val="3407288194"/>
                    </a:ext>
                  </a:extLst>
                </a:gridCol>
                <a:gridCol w="762000">
                  <a:extLst>
                    <a:ext uri="{9D8B030D-6E8A-4147-A177-3AD203B41FA5}">
                      <a16:colId xmlns:a16="http://schemas.microsoft.com/office/drawing/2014/main" val="2035826658"/>
                    </a:ext>
                  </a:extLst>
                </a:gridCol>
                <a:gridCol w="762000">
                  <a:extLst>
                    <a:ext uri="{9D8B030D-6E8A-4147-A177-3AD203B41FA5}">
                      <a16:colId xmlns:a16="http://schemas.microsoft.com/office/drawing/2014/main" val="3992449447"/>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391577432"/>
                  </a:ext>
                </a:extLst>
              </a:tr>
              <a:tr h="400050">
                <a:tc>
                  <a:txBody>
                    <a:bodyPr/>
                    <a:lstStyle/>
                    <a:p>
                      <a:pPr algn="l" rtl="0" fontAlgn="ctr">
                        <a:buNone/>
                      </a:pPr>
                      <a:r>
                        <a:rPr lang="fr-FR" sz="1200" b="0" i="0" u="none" strike="noStrike" dirty="0">
                          <a:solidFill>
                            <a:srgbClr val="8A1B59"/>
                          </a:solidFill>
                          <a:effectLst/>
                          <a:latin typeface="Aptos Narrow" panose="020B0004020202020204" pitchFamily="34" charset="0"/>
                        </a:rPr>
                        <a:t>Nb. moyen d'OI conformes au seuil ARCEP de 90%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25/52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24/57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2627050299"/>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42%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101736314"/>
                  </a:ext>
                </a:extLst>
              </a:tr>
            </a:tbl>
          </a:graphicData>
        </a:graphic>
      </p:graphicFrame>
    </p:spTree>
    <p:extLst>
      <p:ext uri="{BB962C8B-B14F-4D97-AF65-F5344CB8AC3E}">
        <p14:creationId xmlns:p14="http://schemas.microsoft.com/office/powerpoint/2010/main" val="37815133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7D6DB-5BA9-5F52-2B19-3E99C45DC651}"/>
              </a:ext>
            </a:extLst>
          </p:cNvPr>
          <p:cNvSpPr>
            <a:spLocks noGrp="1"/>
          </p:cNvSpPr>
          <p:nvPr>
            <p:ph type="title"/>
          </p:nvPr>
        </p:nvSpPr>
        <p:spPr/>
        <p:txBody>
          <a:bodyPr>
            <a:noAutofit/>
          </a:bodyPr>
          <a:lstStyle/>
          <a:p>
            <a:r>
              <a:rPr lang="fr-FR" sz="3200" dirty="0"/>
              <a:t>Évolution du délai moyen de livraison</a:t>
            </a:r>
            <a:br>
              <a:rPr lang="fr-FR" sz="3200" dirty="0"/>
            </a:br>
            <a:r>
              <a:rPr lang="fr-FR" sz="3200" dirty="0"/>
              <a:t> de l’accès avec GTR 4h HO/HNO-mode OI</a:t>
            </a:r>
          </a:p>
        </p:txBody>
      </p:sp>
      <p:sp>
        <p:nvSpPr>
          <p:cNvPr id="3" name="Espace réservé du texte 2">
            <a:extLst>
              <a:ext uri="{FF2B5EF4-FFF2-40B4-BE49-F238E27FC236}">
                <a16:creationId xmlns:a16="http://schemas.microsoft.com/office/drawing/2014/main" id="{16C2AA54-4337-A4F4-561F-58949C24A6F4}"/>
              </a:ext>
            </a:extLst>
          </p:cNvPr>
          <p:cNvSpPr>
            <a:spLocks noGrp="1"/>
          </p:cNvSpPr>
          <p:nvPr>
            <p:ph type="body" idx="1"/>
          </p:nvPr>
        </p:nvSpPr>
        <p:spPr>
          <a:xfrm>
            <a:off x="457200" y="4598633"/>
            <a:ext cx="4579675" cy="1527530"/>
          </a:xfrm>
        </p:spPr>
        <p:txBody>
          <a:bodyPr>
            <a:normAutofit fontScale="70000" lnSpcReduction="20000"/>
          </a:bodyPr>
          <a:lstStyle/>
          <a:p>
            <a:pPr marL="0" indent="0">
              <a:buNone/>
            </a:pPr>
            <a:r>
              <a:rPr lang="fr-FR" dirty="0">
                <a:solidFill>
                  <a:srgbClr val="8A1B59"/>
                </a:solidFill>
              </a:rPr>
              <a:t>Le respect du seuil de l’ARCEP a sensiblement progressé depuis 2022 pour une bonne partie des OI qui le publient mais trop ne le publient pas.</a:t>
            </a:r>
          </a:p>
        </p:txBody>
      </p:sp>
      <p:sp>
        <p:nvSpPr>
          <p:cNvPr id="4" name="Espace réservé du numéro de diapositive 3">
            <a:extLst>
              <a:ext uri="{FF2B5EF4-FFF2-40B4-BE49-F238E27FC236}">
                <a16:creationId xmlns:a16="http://schemas.microsoft.com/office/drawing/2014/main" id="{3644F5BD-8C44-B258-65C7-B27144B6357B}"/>
              </a:ext>
            </a:extLst>
          </p:cNvPr>
          <p:cNvSpPr>
            <a:spLocks noGrp="1"/>
          </p:cNvSpPr>
          <p:nvPr>
            <p:ph type="sldNum" sz="quarter" idx="2"/>
          </p:nvPr>
        </p:nvSpPr>
        <p:spPr/>
        <p:txBody>
          <a:bodyPr/>
          <a:lstStyle/>
          <a:p>
            <a:fld id="{86CB4B4D-7CA3-9044-876B-883B54F8677D}" type="slidenum">
              <a:rPr lang="fr-FR" smtClean="0"/>
              <a:t>14</a:t>
            </a:fld>
            <a:endParaRPr lang="fr-FR" dirty="0"/>
          </a:p>
        </p:txBody>
      </p:sp>
      <p:graphicFrame>
        <p:nvGraphicFramePr>
          <p:cNvPr id="7" name="Tableau 6">
            <a:extLst>
              <a:ext uri="{FF2B5EF4-FFF2-40B4-BE49-F238E27FC236}">
                <a16:creationId xmlns:a16="http://schemas.microsoft.com/office/drawing/2014/main" id="{60F80BC3-96DB-35C7-9B67-5CD6A73DB2F0}"/>
              </a:ext>
            </a:extLst>
          </p:cNvPr>
          <p:cNvGraphicFramePr>
            <a:graphicFrameLocks noGrp="1"/>
          </p:cNvGraphicFramePr>
          <p:nvPr>
            <p:extLst>
              <p:ext uri="{D42A27DB-BD31-4B8C-83A1-F6EECF244321}">
                <p14:modId xmlns:p14="http://schemas.microsoft.com/office/powerpoint/2010/main" val="1632341878"/>
              </p:ext>
            </p:extLst>
          </p:nvPr>
        </p:nvGraphicFramePr>
        <p:xfrm>
          <a:off x="3995475" y="2001267"/>
          <a:ext cx="1041400" cy="1914525"/>
        </p:xfrm>
        <a:graphic>
          <a:graphicData uri="http://schemas.openxmlformats.org/drawingml/2006/table">
            <a:tbl>
              <a:tblPr/>
              <a:tblGrid>
                <a:gridCol w="544585">
                  <a:extLst>
                    <a:ext uri="{9D8B030D-6E8A-4147-A177-3AD203B41FA5}">
                      <a16:colId xmlns:a16="http://schemas.microsoft.com/office/drawing/2014/main" val="2071433598"/>
                    </a:ext>
                  </a:extLst>
                </a:gridCol>
                <a:gridCol w="496815">
                  <a:extLst>
                    <a:ext uri="{9D8B030D-6E8A-4147-A177-3AD203B41FA5}">
                      <a16:colId xmlns:a16="http://schemas.microsoft.com/office/drawing/2014/main" val="4182439137"/>
                    </a:ext>
                  </a:extLst>
                </a:gridCol>
              </a:tblGrid>
              <a:tr h="200025">
                <a:tc gridSpan="2">
                  <a:txBody>
                    <a:bodyPr/>
                    <a:lstStyle/>
                    <a:p>
                      <a:pPr algn="ctr" fontAlgn="ctr">
                        <a:buNone/>
                      </a:pPr>
                      <a:r>
                        <a:rPr lang="fr-FR" sz="1100" b="0" i="0" u="none" strike="noStrike">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1434379584"/>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45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647703210"/>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CCF0D"/>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689144901"/>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90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2AF28"/>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64404836"/>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00079484"/>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414983827"/>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526103142"/>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2273512268"/>
                  </a:ext>
                </a:extLst>
              </a:tr>
              <a:tr h="190500">
                <a:tc>
                  <a:txBody>
                    <a:bodyPr/>
                    <a:lstStyle/>
                    <a:p>
                      <a:pPr algn="l" fontAlgn="b">
                        <a:buNone/>
                      </a:pPr>
                      <a:r>
                        <a:rPr lang="fr-FR" sz="11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421614562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598685818"/>
                  </a:ext>
                </a:extLst>
              </a:tr>
            </a:tbl>
          </a:graphicData>
        </a:graphic>
      </p:graphicFrame>
      <p:graphicFrame>
        <p:nvGraphicFramePr>
          <p:cNvPr id="12" name="Tableau 11">
            <a:extLst>
              <a:ext uri="{FF2B5EF4-FFF2-40B4-BE49-F238E27FC236}">
                <a16:creationId xmlns:a16="http://schemas.microsoft.com/office/drawing/2014/main" id="{B78EA35D-1231-F2D2-2C01-61DCF8D89D50}"/>
              </a:ext>
            </a:extLst>
          </p:cNvPr>
          <p:cNvGraphicFramePr>
            <a:graphicFrameLocks noGrp="1"/>
          </p:cNvGraphicFramePr>
          <p:nvPr>
            <p:extLst>
              <p:ext uri="{D42A27DB-BD31-4B8C-83A1-F6EECF244321}">
                <p14:modId xmlns:p14="http://schemas.microsoft.com/office/powerpoint/2010/main" val="1142258163"/>
              </p:ext>
            </p:extLst>
          </p:nvPr>
        </p:nvGraphicFramePr>
        <p:xfrm>
          <a:off x="5248182" y="4598633"/>
          <a:ext cx="3505200" cy="790575"/>
        </p:xfrm>
        <a:graphic>
          <a:graphicData uri="http://schemas.openxmlformats.org/drawingml/2006/table">
            <a:tbl>
              <a:tblPr/>
              <a:tblGrid>
                <a:gridCol w="1981200">
                  <a:extLst>
                    <a:ext uri="{9D8B030D-6E8A-4147-A177-3AD203B41FA5}">
                      <a16:colId xmlns:a16="http://schemas.microsoft.com/office/drawing/2014/main" val="2992173081"/>
                    </a:ext>
                  </a:extLst>
                </a:gridCol>
                <a:gridCol w="762000">
                  <a:extLst>
                    <a:ext uri="{9D8B030D-6E8A-4147-A177-3AD203B41FA5}">
                      <a16:colId xmlns:a16="http://schemas.microsoft.com/office/drawing/2014/main" val="3589310043"/>
                    </a:ext>
                  </a:extLst>
                </a:gridCol>
                <a:gridCol w="762000">
                  <a:extLst>
                    <a:ext uri="{9D8B030D-6E8A-4147-A177-3AD203B41FA5}">
                      <a16:colId xmlns:a16="http://schemas.microsoft.com/office/drawing/2014/main" val="657520761"/>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045657489"/>
                  </a:ext>
                </a:extLst>
              </a:tr>
              <a:tr h="400050">
                <a:tc>
                  <a:txBody>
                    <a:bodyPr/>
                    <a:lstStyle/>
                    <a:p>
                      <a:pPr algn="l" rtl="0" fontAlgn="ctr">
                        <a:buNone/>
                      </a:pPr>
                      <a:r>
                        <a:rPr lang="fr-FR" sz="1200" b="0" i="0" u="none" strike="noStrike">
                          <a:solidFill>
                            <a:srgbClr val="8A1B59"/>
                          </a:solidFill>
                          <a:effectLst/>
                          <a:latin typeface="Aptos Narrow" panose="020B0004020202020204" pitchFamily="34" charset="0"/>
                        </a:rPr>
                        <a:t>Nb. moyen d'OI conformes au seuil ARCEP de 45j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27/40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59/66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165305950"/>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89%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408011253"/>
                  </a:ext>
                </a:extLst>
              </a:tr>
            </a:tbl>
          </a:graphicData>
        </a:graphic>
      </p:graphicFrame>
      <p:graphicFrame>
        <p:nvGraphicFramePr>
          <p:cNvPr id="6" name="Tableau 5">
            <a:extLst>
              <a:ext uri="{FF2B5EF4-FFF2-40B4-BE49-F238E27FC236}">
                <a16:creationId xmlns:a16="http://schemas.microsoft.com/office/drawing/2014/main" id="{C348BCA6-B7BF-3943-F29C-11F9C927E32C}"/>
              </a:ext>
            </a:extLst>
          </p:cNvPr>
          <p:cNvGraphicFramePr>
            <a:graphicFrameLocks noGrp="1"/>
          </p:cNvGraphicFramePr>
          <p:nvPr>
            <p:extLst>
              <p:ext uri="{D42A27DB-BD31-4B8C-83A1-F6EECF244321}">
                <p14:modId xmlns:p14="http://schemas.microsoft.com/office/powerpoint/2010/main" val="3372349578"/>
              </p:ext>
            </p:extLst>
          </p:nvPr>
        </p:nvGraphicFramePr>
        <p:xfrm>
          <a:off x="278968" y="1368548"/>
          <a:ext cx="3505200" cy="2924175"/>
        </p:xfrm>
        <a:graphic>
          <a:graphicData uri="http://schemas.openxmlformats.org/drawingml/2006/table">
            <a:tbl>
              <a:tblPr/>
              <a:tblGrid>
                <a:gridCol w="1981200">
                  <a:extLst>
                    <a:ext uri="{9D8B030D-6E8A-4147-A177-3AD203B41FA5}">
                      <a16:colId xmlns:a16="http://schemas.microsoft.com/office/drawing/2014/main" val="1974745046"/>
                    </a:ext>
                  </a:extLst>
                </a:gridCol>
                <a:gridCol w="762000">
                  <a:extLst>
                    <a:ext uri="{9D8B030D-6E8A-4147-A177-3AD203B41FA5}">
                      <a16:colId xmlns:a16="http://schemas.microsoft.com/office/drawing/2014/main" val="1899280278"/>
                    </a:ext>
                  </a:extLst>
                </a:gridCol>
                <a:gridCol w="762000">
                  <a:extLst>
                    <a:ext uri="{9D8B030D-6E8A-4147-A177-3AD203B41FA5}">
                      <a16:colId xmlns:a16="http://schemas.microsoft.com/office/drawing/2014/main" val="2380438739"/>
                    </a:ext>
                  </a:extLst>
                </a:gridCol>
              </a:tblGrid>
              <a:tr h="6286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24 : Délai moyen de livraison de l’accès avec GTR 4h HO/HNO – mode OI (seuil plafond de 45 jours ouvrés)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67840627"/>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88045392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78,0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FBC1D"/>
                    </a:solid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8419658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67382821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22,8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6,4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7849319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13,3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4908738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9A3A"/>
                    </a:solidFill>
                  </a:tcPr>
                </a:tc>
                <a:tc>
                  <a:txBody>
                    <a:bodyPr/>
                    <a:lstStyle/>
                    <a:p>
                      <a:pPr algn="ctr" fontAlgn="ctr">
                        <a:buNone/>
                      </a:pPr>
                      <a:r>
                        <a:rPr lang="fr-FR" sz="1100" b="0" i="0" u="none" strike="noStrike">
                          <a:solidFill>
                            <a:srgbClr val="8A1B59"/>
                          </a:solidFill>
                          <a:effectLst/>
                          <a:latin typeface="Calibri" panose="020F0502020204030204" pitchFamily="34" charset="0"/>
                        </a:rPr>
                        <a:t>16,3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84451771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31,6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27254534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32,7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4431906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136,8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7D53"/>
                    </a:solid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48034561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113,0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6963D"/>
                    </a:solid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901434025"/>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551663626"/>
                  </a:ext>
                </a:extLst>
              </a:tr>
            </a:tbl>
          </a:graphicData>
        </a:graphic>
      </p:graphicFrame>
      <p:graphicFrame>
        <p:nvGraphicFramePr>
          <p:cNvPr id="8" name="Tableau 7">
            <a:extLst>
              <a:ext uri="{FF2B5EF4-FFF2-40B4-BE49-F238E27FC236}">
                <a16:creationId xmlns:a16="http://schemas.microsoft.com/office/drawing/2014/main" id="{F7C39BE6-2D0A-305B-77A1-0D4FB37F4F09}"/>
              </a:ext>
            </a:extLst>
          </p:cNvPr>
          <p:cNvGraphicFramePr>
            <a:graphicFrameLocks noGrp="1"/>
          </p:cNvGraphicFramePr>
          <p:nvPr>
            <p:extLst>
              <p:ext uri="{D42A27DB-BD31-4B8C-83A1-F6EECF244321}">
                <p14:modId xmlns:p14="http://schemas.microsoft.com/office/powerpoint/2010/main" val="2605282324"/>
              </p:ext>
            </p:extLst>
          </p:nvPr>
        </p:nvGraphicFramePr>
        <p:xfrm>
          <a:off x="5181600" y="1376039"/>
          <a:ext cx="3505200" cy="2916684"/>
        </p:xfrm>
        <a:graphic>
          <a:graphicData uri="http://schemas.openxmlformats.org/drawingml/2006/table">
            <a:tbl>
              <a:tblPr/>
              <a:tblGrid>
                <a:gridCol w="1981200">
                  <a:extLst>
                    <a:ext uri="{9D8B030D-6E8A-4147-A177-3AD203B41FA5}">
                      <a16:colId xmlns:a16="http://schemas.microsoft.com/office/drawing/2014/main" val="1388821076"/>
                    </a:ext>
                  </a:extLst>
                </a:gridCol>
                <a:gridCol w="762000">
                  <a:extLst>
                    <a:ext uri="{9D8B030D-6E8A-4147-A177-3AD203B41FA5}">
                      <a16:colId xmlns:a16="http://schemas.microsoft.com/office/drawing/2014/main" val="4199443234"/>
                    </a:ext>
                  </a:extLst>
                </a:gridCol>
                <a:gridCol w="762000">
                  <a:extLst>
                    <a:ext uri="{9D8B030D-6E8A-4147-A177-3AD203B41FA5}">
                      <a16:colId xmlns:a16="http://schemas.microsoft.com/office/drawing/2014/main" val="559885558"/>
                    </a:ext>
                  </a:extLst>
                </a:gridCol>
              </a:tblGrid>
              <a:tr h="621159">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24 : Nombre d’OI avec cet indicateur conforme  par maison mère (seuil plafond de 45 jours ouvrés)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55400077"/>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98605722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33433922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79116799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12/14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13/14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45242400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15/15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15/16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4215961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84566306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15/19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7374129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5/6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29536673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70098271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4165984102"/>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777652904"/>
                  </a:ext>
                </a:extLst>
              </a:tr>
            </a:tbl>
          </a:graphicData>
        </a:graphic>
      </p:graphicFrame>
    </p:spTree>
    <p:extLst>
      <p:ext uri="{BB962C8B-B14F-4D97-AF65-F5344CB8AC3E}">
        <p14:creationId xmlns:p14="http://schemas.microsoft.com/office/powerpoint/2010/main" val="35033004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B5371-BF25-1458-2C2B-51983EAA0E76}"/>
              </a:ext>
            </a:extLst>
          </p:cNvPr>
          <p:cNvSpPr>
            <a:spLocks noGrp="1"/>
          </p:cNvSpPr>
          <p:nvPr>
            <p:ph type="title"/>
          </p:nvPr>
        </p:nvSpPr>
        <p:spPr/>
        <p:txBody>
          <a:bodyPr>
            <a:noAutofit/>
          </a:bodyPr>
          <a:lstStyle/>
          <a:p>
            <a:r>
              <a:rPr lang="fr-FR" sz="2800" dirty="0"/>
              <a:t>Évolution du délai moyen de rétablissement</a:t>
            </a:r>
            <a:br>
              <a:rPr lang="fr-FR" sz="2800" dirty="0"/>
            </a:br>
            <a:r>
              <a:rPr lang="fr-FR" sz="2800" dirty="0"/>
              <a:t> des incidents sur accès avec GTR 4h HO/HNO</a:t>
            </a:r>
          </a:p>
        </p:txBody>
      </p:sp>
      <p:sp>
        <p:nvSpPr>
          <p:cNvPr id="3" name="Espace réservé du texte 2">
            <a:extLst>
              <a:ext uri="{FF2B5EF4-FFF2-40B4-BE49-F238E27FC236}">
                <a16:creationId xmlns:a16="http://schemas.microsoft.com/office/drawing/2014/main" id="{E709D8C6-C4A5-8E43-DF44-CE16EC773D04}"/>
              </a:ext>
            </a:extLst>
          </p:cNvPr>
          <p:cNvSpPr>
            <a:spLocks noGrp="1"/>
          </p:cNvSpPr>
          <p:nvPr>
            <p:ph type="body" idx="1"/>
          </p:nvPr>
        </p:nvSpPr>
        <p:spPr>
          <a:xfrm>
            <a:off x="457200" y="4456590"/>
            <a:ext cx="4247965" cy="1669573"/>
          </a:xfrm>
        </p:spPr>
        <p:txBody>
          <a:bodyPr>
            <a:normAutofit fontScale="77500" lnSpcReduction="20000"/>
          </a:bodyPr>
          <a:lstStyle/>
          <a:p>
            <a:pPr marL="0" indent="0">
              <a:buNone/>
            </a:pPr>
            <a:r>
              <a:rPr lang="fr-FR" dirty="0">
                <a:solidFill>
                  <a:srgbClr val="8A1B59"/>
                </a:solidFill>
              </a:rPr>
              <a:t>Ces résultats sont plutôt bons même si on est encore loin de la perfection et que toujours trop d’OI ne les publient pas.</a:t>
            </a:r>
          </a:p>
        </p:txBody>
      </p:sp>
      <p:sp>
        <p:nvSpPr>
          <p:cNvPr id="4" name="Espace réservé du numéro de diapositive 3">
            <a:extLst>
              <a:ext uri="{FF2B5EF4-FFF2-40B4-BE49-F238E27FC236}">
                <a16:creationId xmlns:a16="http://schemas.microsoft.com/office/drawing/2014/main" id="{DDDE9DC1-0281-2989-71BD-8F8B6920165E}"/>
              </a:ext>
            </a:extLst>
          </p:cNvPr>
          <p:cNvSpPr>
            <a:spLocks noGrp="1"/>
          </p:cNvSpPr>
          <p:nvPr>
            <p:ph type="sldNum" sz="quarter" idx="2"/>
          </p:nvPr>
        </p:nvSpPr>
        <p:spPr/>
        <p:txBody>
          <a:bodyPr/>
          <a:lstStyle/>
          <a:p>
            <a:fld id="{86CB4B4D-7CA3-9044-876B-883B54F8677D}" type="slidenum">
              <a:rPr lang="fr-FR" smtClean="0"/>
              <a:t>15</a:t>
            </a:fld>
            <a:endParaRPr lang="fr-FR" dirty="0"/>
          </a:p>
        </p:txBody>
      </p:sp>
      <p:graphicFrame>
        <p:nvGraphicFramePr>
          <p:cNvPr id="6" name="Tableau 5">
            <a:extLst>
              <a:ext uri="{FF2B5EF4-FFF2-40B4-BE49-F238E27FC236}">
                <a16:creationId xmlns:a16="http://schemas.microsoft.com/office/drawing/2014/main" id="{5B5BB543-ED98-CAD2-CDF3-EBFF94DF2802}"/>
              </a:ext>
            </a:extLst>
          </p:cNvPr>
          <p:cNvGraphicFramePr>
            <a:graphicFrameLocks noGrp="1"/>
          </p:cNvGraphicFramePr>
          <p:nvPr>
            <p:extLst>
              <p:ext uri="{D42A27DB-BD31-4B8C-83A1-F6EECF244321}">
                <p14:modId xmlns:p14="http://schemas.microsoft.com/office/powerpoint/2010/main" val="2345759373"/>
              </p:ext>
            </p:extLst>
          </p:nvPr>
        </p:nvGraphicFramePr>
        <p:xfrm>
          <a:off x="4051300" y="1952068"/>
          <a:ext cx="1041400" cy="1914525"/>
        </p:xfrm>
        <a:graphic>
          <a:graphicData uri="http://schemas.openxmlformats.org/drawingml/2006/table">
            <a:tbl>
              <a:tblPr/>
              <a:tblGrid>
                <a:gridCol w="544585">
                  <a:extLst>
                    <a:ext uri="{9D8B030D-6E8A-4147-A177-3AD203B41FA5}">
                      <a16:colId xmlns:a16="http://schemas.microsoft.com/office/drawing/2014/main" val="324373956"/>
                    </a:ext>
                  </a:extLst>
                </a:gridCol>
                <a:gridCol w="496815">
                  <a:extLst>
                    <a:ext uri="{9D8B030D-6E8A-4147-A177-3AD203B41FA5}">
                      <a16:colId xmlns:a16="http://schemas.microsoft.com/office/drawing/2014/main" val="553125211"/>
                    </a:ext>
                  </a:extLst>
                </a:gridCol>
              </a:tblGrid>
              <a:tr h="200025">
                <a:tc gridSpan="2">
                  <a:txBody>
                    <a:bodyPr/>
                    <a:lstStyle/>
                    <a:p>
                      <a:pPr algn="ctr" fontAlgn="ctr">
                        <a:buNone/>
                      </a:pPr>
                      <a:r>
                        <a:rPr lang="fr-FR" sz="1100" b="0" i="0" u="none" strike="noStrike">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963434872"/>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961181181"/>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B03"/>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1903708302"/>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48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FBF1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1725945552"/>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2438475030"/>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651658926"/>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3223647073"/>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8316693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3477289408"/>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3354781397"/>
                  </a:ext>
                </a:extLst>
              </a:tr>
            </a:tbl>
          </a:graphicData>
        </a:graphic>
      </p:graphicFrame>
      <p:graphicFrame>
        <p:nvGraphicFramePr>
          <p:cNvPr id="8" name="Tableau 7">
            <a:extLst>
              <a:ext uri="{FF2B5EF4-FFF2-40B4-BE49-F238E27FC236}">
                <a16:creationId xmlns:a16="http://schemas.microsoft.com/office/drawing/2014/main" id="{1B69C304-DE90-8001-D27F-5710BC25818D}"/>
              </a:ext>
            </a:extLst>
          </p:cNvPr>
          <p:cNvGraphicFramePr>
            <a:graphicFrameLocks noGrp="1"/>
          </p:cNvGraphicFramePr>
          <p:nvPr>
            <p:extLst>
              <p:ext uri="{D42A27DB-BD31-4B8C-83A1-F6EECF244321}">
                <p14:modId xmlns:p14="http://schemas.microsoft.com/office/powerpoint/2010/main" val="3632162946"/>
              </p:ext>
            </p:extLst>
          </p:nvPr>
        </p:nvGraphicFramePr>
        <p:xfrm>
          <a:off x="5270500" y="4547403"/>
          <a:ext cx="3505200" cy="790575"/>
        </p:xfrm>
        <a:graphic>
          <a:graphicData uri="http://schemas.openxmlformats.org/drawingml/2006/table">
            <a:tbl>
              <a:tblPr/>
              <a:tblGrid>
                <a:gridCol w="1981200">
                  <a:extLst>
                    <a:ext uri="{9D8B030D-6E8A-4147-A177-3AD203B41FA5}">
                      <a16:colId xmlns:a16="http://schemas.microsoft.com/office/drawing/2014/main" val="2644946906"/>
                    </a:ext>
                  </a:extLst>
                </a:gridCol>
                <a:gridCol w="762000">
                  <a:extLst>
                    <a:ext uri="{9D8B030D-6E8A-4147-A177-3AD203B41FA5}">
                      <a16:colId xmlns:a16="http://schemas.microsoft.com/office/drawing/2014/main" val="1613295037"/>
                    </a:ext>
                  </a:extLst>
                </a:gridCol>
                <a:gridCol w="762000">
                  <a:extLst>
                    <a:ext uri="{9D8B030D-6E8A-4147-A177-3AD203B41FA5}">
                      <a16:colId xmlns:a16="http://schemas.microsoft.com/office/drawing/2014/main" val="1759541818"/>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542000504"/>
                  </a:ext>
                </a:extLst>
              </a:tr>
              <a:tr h="400050">
                <a:tc>
                  <a:txBody>
                    <a:bodyPr/>
                    <a:lstStyle/>
                    <a:p>
                      <a:pPr algn="l" rtl="0" fontAlgn="ctr">
                        <a:buNone/>
                      </a:pPr>
                      <a:r>
                        <a:rPr lang="fr-FR" sz="1200" b="0" i="0" u="none" strike="noStrike">
                          <a:solidFill>
                            <a:srgbClr val="8A1B59"/>
                          </a:solidFill>
                          <a:effectLst/>
                          <a:latin typeface="Aptos Narrow" panose="020B0004020202020204" pitchFamily="34" charset="0"/>
                        </a:rPr>
                        <a:t>Nb. moyen d'OI conformes au seuil ARCEP de 45j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24/28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61/70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1591393540"/>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86%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87%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906754163"/>
                  </a:ext>
                </a:extLst>
              </a:tr>
            </a:tbl>
          </a:graphicData>
        </a:graphic>
      </p:graphicFrame>
      <p:graphicFrame>
        <p:nvGraphicFramePr>
          <p:cNvPr id="9" name="Tableau 8">
            <a:extLst>
              <a:ext uri="{FF2B5EF4-FFF2-40B4-BE49-F238E27FC236}">
                <a16:creationId xmlns:a16="http://schemas.microsoft.com/office/drawing/2014/main" id="{6F7364FC-46AF-1A80-F39D-7616D015118D}"/>
              </a:ext>
            </a:extLst>
          </p:cNvPr>
          <p:cNvGraphicFramePr>
            <a:graphicFrameLocks noGrp="1"/>
          </p:cNvGraphicFramePr>
          <p:nvPr>
            <p:extLst>
              <p:ext uri="{D42A27DB-BD31-4B8C-83A1-F6EECF244321}">
                <p14:modId xmlns:p14="http://schemas.microsoft.com/office/powerpoint/2010/main" val="4038426032"/>
              </p:ext>
            </p:extLst>
          </p:nvPr>
        </p:nvGraphicFramePr>
        <p:xfrm>
          <a:off x="368300" y="1318427"/>
          <a:ext cx="3505200" cy="2924175"/>
        </p:xfrm>
        <a:graphic>
          <a:graphicData uri="http://schemas.openxmlformats.org/drawingml/2006/table">
            <a:tbl>
              <a:tblPr/>
              <a:tblGrid>
                <a:gridCol w="1981200">
                  <a:extLst>
                    <a:ext uri="{9D8B030D-6E8A-4147-A177-3AD203B41FA5}">
                      <a16:colId xmlns:a16="http://schemas.microsoft.com/office/drawing/2014/main" val="1729259620"/>
                    </a:ext>
                  </a:extLst>
                </a:gridCol>
                <a:gridCol w="762000">
                  <a:extLst>
                    <a:ext uri="{9D8B030D-6E8A-4147-A177-3AD203B41FA5}">
                      <a16:colId xmlns:a16="http://schemas.microsoft.com/office/drawing/2014/main" val="3800813888"/>
                    </a:ext>
                  </a:extLst>
                </a:gridCol>
                <a:gridCol w="762000">
                  <a:extLst>
                    <a:ext uri="{9D8B030D-6E8A-4147-A177-3AD203B41FA5}">
                      <a16:colId xmlns:a16="http://schemas.microsoft.com/office/drawing/2014/main" val="1502442115"/>
                    </a:ext>
                  </a:extLst>
                </a:gridCol>
              </a:tblGrid>
              <a:tr h="6286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25 : Délai moyen de rétablissement des incidents sur accès avec GTR 4h HO/HNO (seuil plafond de 6h)</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36165056"/>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01207132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77832477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368166360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CD30A"/>
                    </a:solid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83027664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13088080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322499774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177,0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Calibri" panose="020F0502020204030204" pitchFamily="34" charset="0"/>
                        </a:rPr>
                        <a:t>0,7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84234824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68554765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66,9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2B028"/>
                    </a:solidFill>
                  </a:tcPr>
                </a:tc>
                <a:tc>
                  <a:txBody>
                    <a:bodyPr/>
                    <a:lstStyle/>
                    <a:p>
                      <a:pPr algn="ctr" fontAlgn="ctr">
                        <a:buNone/>
                      </a:pPr>
                      <a:r>
                        <a:rPr lang="fr-FR" sz="1100" b="0" i="0" u="none" strike="noStrike">
                          <a:solidFill>
                            <a:srgbClr val="8A1B59"/>
                          </a:solidFill>
                          <a:effectLst/>
                          <a:latin typeface="Calibri" panose="020F0502020204030204" pitchFamily="34" charset="0"/>
                        </a:rPr>
                        <a:t>127,1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9804F"/>
                    </a:solidFill>
                  </a:tcPr>
                </a:tc>
                <a:extLst>
                  <a:ext uri="{0D108BD9-81ED-4DB2-BD59-A6C34878D82A}">
                    <a16:rowId xmlns:a16="http://schemas.microsoft.com/office/drawing/2014/main" val="246163053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Calibri" panose="020F0502020204030204" pitchFamily="34" charset="0"/>
                        </a:rPr>
                        <a:t>266,0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1632511398"/>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262638019"/>
                  </a:ext>
                </a:extLst>
              </a:tr>
            </a:tbl>
          </a:graphicData>
        </a:graphic>
      </p:graphicFrame>
      <p:graphicFrame>
        <p:nvGraphicFramePr>
          <p:cNvPr id="10" name="Tableau 9">
            <a:extLst>
              <a:ext uri="{FF2B5EF4-FFF2-40B4-BE49-F238E27FC236}">
                <a16:creationId xmlns:a16="http://schemas.microsoft.com/office/drawing/2014/main" id="{FE593336-A9BC-5094-9B12-861C0F98A77D}"/>
              </a:ext>
            </a:extLst>
          </p:cNvPr>
          <p:cNvGraphicFramePr>
            <a:graphicFrameLocks noGrp="1"/>
          </p:cNvGraphicFramePr>
          <p:nvPr>
            <p:extLst>
              <p:ext uri="{D42A27DB-BD31-4B8C-83A1-F6EECF244321}">
                <p14:modId xmlns:p14="http://schemas.microsoft.com/office/powerpoint/2010/main" val="1276519909"/>
              </p:ext>
            </p:extLst>
          </p:nvPr>
        </p:nvGraphicFramePr>
        <p:xfrm>
          <a:off x="5270500" y="1294614"/>
          <a:ext cx="3505200" cy="2971800"/>
        </p:xfrm>
        <a:graphic>
          <a:graphicData uri="http://schemas.openxmlformats.org/drawingml/2006/table">
            <a:tbl>
              <a:tblPr/>
              <a:tblGrid>
                <a:gridCol w="1981200">
                  <a:extLst>
                    <a:ext uri="{9D8B030D-6E8A-4147-A177-3AD203B41FA5}">
                      <a16:colId xmlns:a16="http://schemas.microsoft.com/office/drawing/2014/main" val="2146895034"/>
                    </a:ext>
                  </a:extLst>
                </a:gridCol>
                <a:gridCol w="762000">
                  <a:extLst>
                    <a:ext uri="{9D8B030D-6E8A-4147-A177-3AD203B41FA5}">
                      <a16:colId xmlns:a16="http://schemas.microsoft.com/office/drawing/2014/main" val="1056281066"/>
                    </a:ext>
                  </a:extLst>
                </a:gridCol>
                <a:gridCol w="762000">
                  <a:extLst>
                    <a:ext uri="{9D8B030D-6E8A-4147-A177-3AD203B41FA5}">
                      <a16:colId xmlns:a16="http://schemas.microsoft.com/office/drawing/2014/main" val="2440903028"/>
                    </a:ext>
                  </a:extLst>
                </a:gridCol>
              </a:tblGrid>
              <a:tr h="6762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25 : Nombre d’OI avec cet indicateur conforme  par maison mère (seuil plafond de 6h)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84305675"/>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94852106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92622385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98556148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68157699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14/14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8330333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19/19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56112821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76984835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15/15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16/16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4071683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49818597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949312157"/>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993793235"/>
                  </a:ext>
                </a:extLst>
              </a:tr>
            </a:tbl>
          </a:graphicData>
        </a:graphic>
      </p:graphicFrame>
    </p:spTree>
    <p:extLst>
      <p:ext uri="{BB962C8B-B14F-4D97-AF65-F5344CB8AC3E}">
        <p14:creationId xmlns:p14="http://schemas.microsoft.com/office/powerpoint/2010/main" val="35404122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5EC6A-AB14-E62A-E3C3-440D9F8249F9}"/>
              </a:ext>
            </a:extLst>
          </p:cNvPr>
          <p:cNvSpPr>
            <a:spLocks noGrp="1"/>
          </p:cNvSpPr>
          <p:nvPr>
            <p:ph type="title"/>
          </p:nvPr>
        </p:nvSpPr>
        <p:spPr/>
        <p:txBody>
          <a:bodyPr>
            <a:noAutofit/>
          </a:bodyPr>
          <a:lstStyle/>
          <a:p>
            <a:r>
              <a:rPr lang="fr-FR" sz="2800" dirty="0"/>
              <a:t>Évolution du taux de respect de l’interruption </a:t>
            </a:r>
            <a:br>
              <a:rPr lang="fr-FR" sz="2800" dirty="0"/>
            </a:br>
            <a:r>
              <a:rPr lang="fr-FR" sz="2800" dirty="0"/>
              <a:t>maximum de services des accès GTR 4h HO/HNO </a:t>
            </a:r>
          </a:p>
        </p:txBody>
      </p:sp>
      <p:sp>
        <p:nvSpPr>
          <p:cNvPr id="3" name="Espace réservé du texte 2">
            <a:extLst>
              <a:ext uri="{FF2B5EF4-FFF2-40B4-BE49-F238E27FC236}">
                <a16:creationId xmlns:a16="http://schemas.microsoft.com/office/drawing/2014/main" id="{C99C9B8A-ACD6-D4BB-437A-312FF6D01C6C}"/>
              </a:ext>
            </a:extLst>
          </p:cNvPr>
          <p:cNvSpPr>
            <a:spLocks noGrp="1"/>
          </p:cNvSpPr>
          <p:nvPr>
            <p:ph type="body" idx="1"/>
          </p:nvPr>
        </p:nvSpPr>
        <p:spPr>
          <a:xfrm>
            <a:off x="457200" y="4314548"/>
            <a:ext cx="4591050" cy="1811615"/>
          </a:xfrm>
        </p:spPr>
        <p:txBody>
          <a:bodyPr>
            <a:normAutofit fontScale="85000" lnSpcReduction="20000"/>
          </a:bodyPr>
          <a:lstStyle/>
          <a:p>
            <a:pPr marL="0" indent="0">
              <a:buNone/>
            </a:pPr>
            <a:r>
              <a:rPr lang="fr-FR" dirty="0">
                <a:solidFill>
                  <a:srgbClr val="8A1B59"/>
                </a:solidFill>
              </a:rPr>
              <a:t>Aucune maison mère n’atteint la cible pour tous ses OI et certaines en sont très loin malgré des progrès depuis 2022.</a:t>
            </a:r>
          </a:p>
        </p:txBody>
      </p:sp>
      <p:sp>
        <p:nvSpPr>
          <p:cNvPr id="4" name="Espace réservé du numéro de diapositive 3">
            <a:extLst>
              <a:ext uri="{FF2B5EF4-FFF2-40B4-BE49-F238E27FC236}">
                <a16:creationId xmlns:a16="http://schemas.microsoft.com/office/drawing/2014/main" id="{7E755F67-8A30-EE4A-1824-AA0899DF0B91}"/>
              </a:ext>
            </a:extLst>
          </p:cNvPr>
          <p:cNvSpPr>
            <a:spLocks noGrp="1"/>
          </p:cNvSpPr>
          <p:nvPr>
            <p:ph type="sldNum" sz="quarter" idx="2"/>
          </p:nvPr>
        </p:nvSpPr>
        <p:spPr/>
        <p:txBody>
          <a:bodyPr/>
          <a:lstStyle/>
          <a:p>
            <a:fld id="{86CB4B4D-7CA3-9044-876B-883B54F8677D}" type="slidenum">
              <a:rPr lang="fr-FR" smtClean="0"/>
              <a:t>16</a:t>
            </a:fld>
            <a:endParaRPr lang="fr-FR" dirty="0"/>
          </a:p>
        </p:txBody>
      </p:sp>
      <p:graphicFrame>
        <p:nvGraphicFramePr>
          <p:cNvPr id="6" name="Tableau 5">
            <a:extLst>
              <a:ext uri="{FF2B5EF4-FFF2-40B4-BE49-F238E27FC236}">
                <a16:creationId xmlns:a16="http://schemas.microsoft.com/office/drawing/2014/main" id="{AA69648B-CFC2-BB63-FBE8-4232CF6C1CB7}"/>
              </a:ext>
            </a:extLst>
          </p:cNvPr>
          <p:cNvGraphicFramePr>
            <a:graphicFrameLocks noGrp="1"/>
          </p:cNvGraphicFramePr>
          <p:nvPr>
            <p:extLst>
              <p:ext uri="{D42A27DB-BD31-4B8C-83A1-F6EECF244321}">
                <p14:modId xmlns:p14="http://schemas.microsoft.com/office/powerpoint/2010/main" val="2143363737"/>
              </p:ext>
            </p:extLst>
          </p:nvPr>
        </p:nvGraphicFramePr>
        <p:xfrm>
          <a:off x="457200" y="1239755"/>
          <a:ext cx="3429000" cy="2849880"/>
        </p:xfrm>
        <a:graphic>
          <a:graphicData uri="http://schemas.openxmlformats.org/drawingml/2006/table">
            <a:tbl>
              <a:tblPr/>
              <a:tblGrid>
                <a:gridCol w="1905000">
                  <a:extLst>
                    <a:ext uri="{9D8B030D-6E8A-4147-A177-3AD203B41FA5}">
                      <a16:colId xmlns:a16="http://schemas.microsoft.com/office/drawing/2014/main" val="1105265475"/>
                    </a:ext>
                  </a:extLst>
                </a:gridCol>
                <a:gridCol w="762000">
                  <a:extLst>
                    <a:ext uri="{9D8B030D-6E8A-4147-A177-3AD203B41FA5}">
                      <a16:colId xmlns:a16="http://schemas.microsoft.com/office/drawing/2014/main" val="700395246"/>
                    </a:ext>
                  </a:extLst>
                </a:gridCol>
                <a:gridCol w="762000">
                  <a:extLst>
                    <a:ext uri="{9D8B030D-6E8A-4147-A177-3AD203B41FA5}">
                      <a16:colId xmlns:a16="http://schemas.microsoft.com/office/drawing/2014/main" val="3987649338"/>
                    </a:ext>
                  </a:extLst>
                </a:gridCol>
              </a:tblGrid>
              <a:tr h="5905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26 : Taux de respect de l’interruption maximum de services des accès GTR 4h HO/HNO (seuil plancher de 99,9%)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16319624"/>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418081222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99,7%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E01"/>
                    </a:solidFill>
                  </a:tcPr>
                </a:tc>
                <a:extLst>
                  <a:ext uri="{0D108BD9-81ED-4DB2-BD59-A6C34878D82A}">
                    <a16:rowId xmlns:a16="http://schemas.microsoft.com/office/drawing/2014/main" val="177158237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97%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C03"/>
                    </a:solidFill>
                  </a:tcPr>
                </a:tc>
                <a:tc>
                  <a:txBody>
                    <a:bodyPr/>
                    <a:lstStyle/>
                    <a:p>
                      <a:pPr algn="ctr" fontAlgn="b">
                        <a:buNone/>
                      </a:pPr>
                      <a:r>
                        <a:rPr lang="fr-FR" sz="1100" b="0" i="0" u="none" strike="noStrike">
                          <a:solidFill>
                            <a:srgbClr val="8A1B59"/>
                          </a:solidFill>
                          <a:effectLst/>
                          <a:latin typeface="Aptos Narrow" panose="020B0004020202020204" pitchFamily="34" charset="0"/>
                        </a:rPr>
                        <a:t>99,1%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E01"/>
                    </a:solidFill>
                  </a:tcPr>
                </a:tc>
                <a:extLst>
                  <a:ext uri="{0D108BD9-81ED-4DB2-BD59-A6C34878D82A}">
                    <a16:rowId xmlns:a16="http://schemas.microsoft.com/office/drawing/2014/main" val="58400087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99%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02"/>
                    </a:solidFill>
                  </a:tcPr>
                </a:tc>
                <a:tc>
                  <a:txBody>
                    <a:bodyPr/>
                    <a:lstStyle/>
                    <a:p>
                      <a:pPr algn="ctr" fontAlgn="b">
                        <a:buNone/>
                      </a:pPr>
                      <a:r>
                        <a:rPr lang="fr-FR" sz="1100" b="0" i="0" u="none" strike="noStrike">
                          <a:solidFill>
                            <a:srgbClr val="8A1B59"/>
                          </a:solidFill>
                          <a:effectLst/>
                          <a:latin typeface="Aptos Narrow" panose="020B0004020202020204" pitchFamily="34" charset="0"/>
                        </a:rPr>
                        <a:t>98,6%</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D02"/>
                    </a:solidFill>
                  </a:tcPr>
                </a:tc>
                <a:extLst>
                  <a:ext uri="{0D108BD9-81ED-4DB2-BD59-A6C34878D82A}">
                    <a16:rowId xmlns:a16="http://schemas.microsoft.com/office/drawing/2014/main" val="185206848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92,0%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CD608"/>
                    </a:solidFill>
                  </a:tcPr>
                </a:tc>
                <a:extLst>
                  <a:ext uri="{0D108BD9-81ED-4DB2-BD59-A6C34878D82A}">
                    <a16:rowId xmlns:a16="http://schemas.microsoft.com/office/drawing/2014/main" val="385193786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755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87,5%</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DD00C"/>
                    </a:solidFill>
                  </a:tcPr>
                </a:tc>
                <a:extLst>
                  <a:ext uri="{0D108BD9-81ED-4DB2-BD59-A6C34878D82A}">
                    <a16:rowId xmlns:a16="http://schemas.microsoft.com/office/drawing/2014/main" val="127816561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83,2%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CC10"/>
                    </a:solidFill>
                  </a:tcPr>
                </a:tc>
                <a:extLst>
                  <a:ext uri="{0D108BD9-81ED-4DB2-BD59-A6C34878D82A}">
                    <a16:rowId xmlns:a16="http://schemas.microsoft.com/office/drawing/2014/main" val="316469324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99%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D01"/>
                    </a:solidFill>
                  </a:tcPr>
                </a:tc>
                <a:tc>
                  <a:txBody>
                    <a:bodyPr/>
                    <a:lstStyle/>
                    <a:p>
                      <a:pPr algn="ctr" fontAlgn="b">
                        <a:buNone/>
                      </a:pPr>
                      <a:r>
                        <a:rPr lang="fr-FR" sz="1100" b="0" i="0" u="none" strike="noStrike">
                          <a:solidFill>
                            <a:srgbClr val="8A1B59"/>
                          </a:solidFill>
                          <a:effectLst/>
                          <a:latin typeface="Aptos Narrow" panose="020B0004020202020204" pitchFamily="34" charset="0"/>
                        </a:rPr>
                        <a:t>50,0%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4A630"/>
                    </a:solidFill>
                  </a:tcPr>
                </a:tc>
                <a:extLst>
                  <a:ext uri="{0D108BD9-81ED-4DB2-BD59-A6C34878D82A}">
                    <a16:rowId xmlns:a16="http://schemas.microsoft.com/office/drawing/2014/main" val="283523990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22,2%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4A"/>
                    </a:solidFill>
                  </a:tcPr>
                </a:tc>
                <a:extLst>
                  <a:ext uri="{0D108BD9-81ED-4DB2-BD59-A6C34878D82A}">
                    <a16:rowId xmlns:a16="http://schemas.microsoft.com/office/drawing/2014/main" val="29954344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99%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01"/>
                    </a:solid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421078953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4214560701"/>
                  </a:ext>
                </a:extLst>
              </a:tr>
            </a:tbl>
          </a:graphicData>
        </a:graphic>
      </p:graphicFrame>
      <p:graphicFrame>
        <p:nvGraphicFramePr>
          <p:cNvPr id="7" name="Tableau 6">
            <a:extLst>
              <a:ext uri="{FF2B5EF4-FFF2-40B4-BE49-F238E27FC236}">
                <a16:creationId xmlns:a16="http://schemas.microsoft.com/office/drawing/2014/main" id="{DDEB54BB-E51D-8B4C-363F-A14CB56CB0D5}"/>
              </a:ext>
            </a:extLst>
          </p:cNvPr>
          <p:cNvGraphicFramePr>
            <a:graphicFrameLocks noGrp="1"/>
          </p:cNvGraphicFramePr>
          <p:nvPr>
            <p:extLst>
              <p:ext uri="{D42A27DB-BD31-4B8C-83A1-F6EECF244321}">
                <p14:modId xmlns:p14="http://schemas.microsoft.com/office/powerpoint/2010/main" val="3327969502"/>
              </p:ext>
            </p:extLst>
          </p:nvPr>
        </p:nvGraphicFramePr>
        <p:xfrm>
          <a:off x="4095750" y="1859225"/>
          <a:ext cx="952500" cy="1914525"/>
        </p:xfrm>
        <a:graphic>
          <a:graphicData uri="http://schemas.openxmlformats.org/drawingml/2006/table">
            <a:tbl>
              <a:tblPr/>
              <a:tblGrid>
                <a:gridCol w="457200">
                  <a:extLst>
                    <a:ext uri="{9D8B030D-6E8A-4147-A177-3AD203B41FA5}">
                      <a16:colId xmlns:a16="http://schemas.microsoft.com/office/drawing/2014/main" val="1513044476"/>
                    </a:ext>
                  </a:extLst>
                </a:gridCol>
                <a:gridCol w="495300">
                  <a:extLst>
                    <a:ext uri="{9D8B030D-6E8A-4147-A177-3AD203B41FA5}">
                      <a16:colId xmlns:a16="http://schemas.microsoft.com/office/drawing/2014/main" val="2398965753"/>
                    </a:ext>
                  </a:extLst>
                </a:gridCol>
              </a:tblGrid>
              <a:tr h="200025">
                <a:tc gridSpan="2">
                  <a:txBody>
                    <a:bodyPr/>
                    <a:lstStyle/>
                    <a:p>
                      <a:pPr algn="ctr" fontAlgn="ctr">
                        <a:buNone/>
                      </a:pPr>
                      <a:r>
                        <a:rPr lang="fr-FR" sz="1100" b="0" i="0" u="none" strike="noStrike" dirty="0">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2351739002"/>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00355048"/>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90%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CD30A"/>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965316497"/>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50%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4A63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287287540"/>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1045031319"/>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865075792"/>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887533106"/>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1886161784"/>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1839991053"/>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2910232155"/>
                  </a:ext>
                </a:extLst>
              </a:tr>
            </a:tbl>
          </a:graphicData>
        </a:graphic>
      </p:graphicFrame>
      <p:graphicFrame>
        <p:nvGraphicFramePr>
          <p:cNvPr id="9" name="Tableau 8">
            <a:extLst>
              <a:ext uri="{FF2B5EF4-FFF2-40B4-BE49-F238E27FC236}">
                <a16:creationId xmlns:a16="http://schemas.microsoft.com/office/drawing/2014/main" id="{C0BFF0B5-8349-2328-10E6-02CA9A093914}"/>
              </a:ext>
            </a:extLst>
          </p:cNvPr>
          <p:cNvGraphicFramePr>
            <a:graphicFrameLocks noGrp="1"/>
          </p:cNvGraphicFramePr>
          <p:nvPr>
            <p:extLst>
              <p:ext uri="{D42A27DB-BD31-4B8C-83A1-F6EECF244321}">
                <p14:modId xmlns:p14="http://schemas.microsoft.com/office/powerpoint/2010/main" val="3240656013"/>
              </p:ext>
            </p:extLst>
          </p:nvPr>
        </p:nvGraphicFramePr>
        <p:xfrm>
          <a:off x="5257800" y="4461622"/>
          <a:ext cx="3429000" cy="790575"/>
        </p:xfrm>
        <a:graphic>
          <a:graphicData uri="http://schemas.openxmlformats.org/drawingml/2006/table">
            <a:tbl>
              <a:tblPr/>
              <a:tblGrid>
                <a:gridCol w="1905000">
                  <a:extLst>
                    <a:ext uri="{9D8B030D-6E8A-4147-A177-3AD203B41FA5}">
                      <a16:colId xmlns:a16="http://schemas.microsoft.com/office/drawing/2014/main" val="383990962"/>
                    </a:ext>
                  </a:extLst>
                </a:gridCol>
                <a:gridCol w="762000">
                  <a:extLst>
                    <a:ext uri="{9D8B030D-6E8A-4147-A177-3AD203B41FA5}">
                      <a16:colId xmlns:a16="http://schemas.microsoft.com/office/drawing/2014/main" val="4041494245"/>
                    </a:ext>
                  </a:extLst>
                </a:gridCol>
                <a:gridCol w="762000">
                  <a:extLst>
                    <a:ext uri="{9D8B030D-6E8A-4147-A177-3AD203B41FA5}">
                      <a16:colId xmlns:a16="http://schemas.microsoft.com/office/drawing/2014/main" val="2188162229"/>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68312849"/>
                  </a:ext>
                </a:extLst>
              </a:tr>
              <a:tr h="400050">
                <a:tc>
                  <a:txBody>
                    <a:bodyPr/>
                    <a:lstStyle/>
                    <a:p>
                      <a:pPr algn="l" rtl="0" fontAlgn="ctr">
                        <a:buNone/>
                      </a:pPr>
                      <a:r>
                        <a:rPr lang="fr-FR" sz="1200" b="0" i="0" u="none" strike="noStrike">
                          <a:solidFill>
                            <a:srgbClr val="8A1B59"/>
                          </a:solidFill>
                          <a:effectLst/>
                          <a:latin typeface="Aptos Narrow" panose="020B0004020202020204" pitchFamily="34" charset="0"/>
                        </a:rPr>
                        <a:t>Nb. moyen d'OI conformes aux seuils ARCEP de 0,01%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8/50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38/81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3385016668"/>
                  </a:ext>
                </a:extLst>
              </a:tr>
              <a:tr h="190500">
                <a:tc>
                  <a:txBody>
                    <a:bodyPr/>
                    <a:lstStyle/>
                    <a:p>
                      <a:pPr algn="r" fontAlgn="b">
                        <a:buNone/>
                      </a:pPr>
                      <a:r>
                        <a:rPr lang="fr-FR" sz="1100" b="0" i="0" u="none" strike="noStrike">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079894496"/>
                  </a:ext>
                </a:extLst>
              </a:tr>
            </a:tbl>
          </a:graphicData>
        </a:graphic>
      </p:graphicFrame>
      <p:graphicFrame>
        <p:nvGraphicFramePr>
          <p:cNvPr id="11" name="Tableau 10">
            <a:extLst>
              <a:ext uri="{FF2B5EF4-FFF2-40B4-BE49-F238E27FC236}">
                <a16:creationId xmlns:a16="http://schemas.microsoft.com/office/drawing/2014/main" id="{D0D92EEA-EA45-A7A1-E55C-DF02565A88E4}"/>
              </a:ext>
            </a:extLst>
          </p:cNvPr>
          <p:cNvGraphicFramePr>
            <a:graphicFrameLocks noGrp="1"/>
          </p:cNvGraphicFramePr>
          <p:nvPr>
            <p:extLst>
              <p:ext uri="{D42A27DB-BD31-4B8C-83A1-F6EECF244321}">
                <p14:modId xmlns:p14="http://schemas.microsoft.com/office/powerpoint/2010/main" val="2687331069"/>
              </p:ext>
            </p:extLst>
          </p:nvPr>
        </p:nvGraphicFramePr>
        <p:xfrm>
          <a:off x="5257800" y="1344530"/>
          <a:ext cx="3429000" cy="2745105"/>
        </p:xfrm>
        <a:graphic>
          <a:graphicData uri="http://schemas.openxmlformats.org/drawingml/2006/table">
            <a:tbl>
              <a:tblPr/>
              <a:tblGrid>
                <a:gridCol w="1905000">
                  <a:extLst>
                    <a:ext uri="{9D8B030D-6E8A-4147-A177-3AD203B41FA5}">
                      <a16:colId xmlns:a16="http://schemas.microsoft.com/office/drawing/2014/main" val="4062720661"/>
                    </a:ext>
                  </a:extLst>
                </a:gridCol>
                <a:gridCol w="762000">
                  <a:extLst>
                    <a:ext uri="{9D8B030D-6E8A-4147-A177-3AD203B41FA5}">
                      <a16:colId xmlns:a16="http://schemas.microsoft.com/office/drawing/2014/main" val="3686346883"/>
                    </a:ext>
                  </a:extLst>
                </a:gridCol>
                <a:gridCol w="762000">
                  <a:extLst>
                    <a:ext uri="{9D8B030D-6E8A-4147-A177-3AD203B41FA5}">
                      <a16:colId xmlns:a16="http://schemas.microsoft.com/office/drawing/2014/main" val="2949726286"/>
                    </a:ext>
                  </a:extLst>
                </a:gridCol>
              </a:tblGrid>
              <a:tr h="4857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26 : Nombre d’OI avec cet indicateur conforme  par maison mère (seuil plancher de 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60289331"/>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29381980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592531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33252110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82909155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62819405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14/16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48021281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3/19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87637342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06886488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326824998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148228598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4173366923"/>
                  </a:ext>
                </a:extLst>
              </a:tr>
            </a:tbl>
          </a:graphicData>
        </a:graphic>
      </p:graphicFrame>
    </p:spTree>
    <p:extLst>
      <p:ext uri="{BB962C8B-B14F-4D97-AF65-F5344CB8AC3E}">
        <p14:creationId xmlns:p14="http://schemas.microsoft.com/office/powerpoint/2010/main" val="31124318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3A7DF-1F29-C026-5C11-32272391A208}"/>
              </a:ext>
            </a:extLst>
          </p:cNvPr>
          <p:cNvSpPr>
            <a:spLocks noGrp="1"/>
          </p:cNvSpPr>
          <p:nvPr>
            <p:ph type="title"/>
          </p:nvPr>
        </p:nvSpPr>
        <p:spPr/>
        <p:txBody>
          <a:bodyPr>
            <a:normAutofit/>
          </a:bodyPr>
          <a:lstStyle/>
          <a:p>
            <a:r>
              <a:rPr lang="fr-FR" sz="3200" dirty="0"/>
              <a:t>Évolution de l’indisponibilité du </a:t>
            </a:r>
            <a:br>
              <a:rPr lang="fr-FR" sz="3200" dirty="0"/>
            </a:br>
            <a:r>
              <a:rPr lang="fr-FR" sz="3200" dirty="0"/>
              <a:t>parc des accès GTR 4h HO/HNO</a:t>
            </a:r>
          </a:p>
        </p:txBody>
      </p:sp>
      <p:sp>
        <p:nvSpPr>
          <p:cNvPr id="3" name="Espace réservé du texte 2">
            <a:extLst>
              <a:ext uri="{FF2B5EF4-FFF2-40B4-BE49-F238E27FC236}">
                <a16:creationId xmlns:a16="http://schemas.microsoft.com/office/drawing/2014/main" id="{52DD4E9E-4984-BFA5-079D-073E864ACA60}"/>
              </a:ext>
            </a:extLst>
          </p:cNvPr>
          <p:cNvSpPr>
            <a:spLocks noGrp="1"/>
          </p:cNvSpPr>
          <p:nvPr>
            <p:ph type="body" idx="1"/>
          </p:nvPr>
        </p:nvSpPr>
        <p:spPr>
          <a:xfrm>
            <a:off x="688512" y="4464431"/>
            <a:ext cx="4900613" cy="955655"/>
          </a:xfrm>
        </p:spPr>
        <p:txBody>
          <a:bodyPr>
            <a:normAutofit fontScale="85000" lnSpcReduction="20000"/>
          </a:bodyPr>
          <a:lstStyle/>
          <a:p>
            <a:pPr marL="0" indent="0">
              <a:buNone/>
            </a:pPr>
            <a:r>
              <a:rPr lang="fr-FR" sz="1800" dirty="0">
                <a:solidFill>
                  <a:srgbClr val="8A1B59"/>
                </a:solidFill>
              </a:rPr>
              <a:t>Cet indicateur montre que l’objectif de disponibilité de ces lignes à qualité de service renforcée est peu tenu et aucune amélioration n’est perceptible.</a:t>
            </a:r>
          </a:p>
          <a:p>
            <a:pPr marL="0" indent="0">
              <a:buNone/>
            </a:pPr>
            <a:r>
              <a:rPr lang="fr-FR" sz="1800" dirty="0">
                <a:solidFill>
                  <a:srgbClr val="8A1B59"/>
                </a:solidFill>
              </a:rPr>
              <a:t>On note également toujours autant de disparité entre les OI.</a:t>
            </a:r>
          </a:p>
        </p:txBody>
      </p:sp>
      <p:graphicFrame>
        <p:nvGraphicFramePr>
          <p:cNvPr id="6" name="Tableau 5">
            <a:extLst>
              <a:ext uri="{FF2B5EF4-FFF2-40B4-BE49-F238E27FC236}">
                <a16:creationId xmlns:a16="http://schemas.microsoft.com/office/drawing/2014/main" id="{17D77263-C0A5-0F96-E43F-001B727FB2C3}"/>
              </a:ext>
            </a:extLst>
          </p:cNvPr>
          <p:cNvGraphicFramePr>
            <a:graphicFrameLocks noGrp="1"/>
          </p:cNvGraphicFramePr>
          <p:nvPr>
            <p:extLst>
              <p:ext uri="{D42A27DB-BD31-4B8C-83A1-F6EECF244321}">
                <p14:modId xmlns:p14="http://schemas.microsoft.com/office/powerpoint/2010/main" val="1314725016"/>
              </p:ext>
            </p:extLst>
          </p:nvPr>
        </p:nvGraphicFramePr>
        <p:xfrm>
          <a:off x="5669257" y="4486636"/>
          <a:ext cx="2786231" cy="765810"/>
        </p:xfrm>
        <a:graphic>
          <a:graphicData uri="http://schemas.openxmlformats.org/drawingml/2006/table">
            <a:tbl>
              <a:tblPr/>
              <a:tblGrid>
                <a:gridCol w="1752624">
                  <a:extLst>
                    <a:ext uri="{9D8B030D-6E8A-4147-A177-3AD203B41FA5}">
                      <a16:colId xmlns:a16="http://schemas.microsoft.com/office/drawing/2014/main" val="2783547650"/>
                    </a:ext>
                  </a:extLst>
                </a:gridCol>
                <a:gridCol w="534132">
                  <a:extLst>
                    <a:ext uri="{9D8B030D-6E8A-4147-A177-3AD203B41FA5}">
                      <a16:colId xmlns:a16="http://schemas.microsoft.com/office/drawing/2014/main" val="277330472"/>
                    </a:ext>
                  </a:extLst>
                </a:gridCol>
                <a:gridCol w="499475">
                  <a:extLst>
                    <a:ext uri="{9D8B030D-6E8A-4147-A177-3AD203B41FA5}">
                      <a16:colId xmlns:a16="http://schemas.microsoft.com/office/drawing/2014/main" val="290923152"/>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686858782"/>
                  </a:ext>
                </a:extLst>
              </a:tr>
              <a:tr h="364733">
                <a:tc>
                  <a:txBody>
                    <a:bodyPr/>
                    <a:lstStyle/>
                    <a:p>
                      <a:pPr algn="l" rtl="0" fontAlgn="ctr">
                        <a:buNone/>
                      </a:pPr>
                      <a:r>
                        <a:rPr lang="fr-FR" sz="1200" b="0" i="0" u="none" strike="noStrike" dirty="0">
                          <a:solidFill>
                            <a:srgbClr val="8A1B59"/>
                          </a:solidFill>
                          <a:effectLst/>
                          <a:latin typeface="Aptos Narrow" panose="020B0004020202020204" pitchFamily="34" charset="0"/>
                        </a:rPr>
                        <a:t>Nb. moyen d'OI conformes au seuil ARCEP de 0,001%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21/28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31/56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3711861176"/>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55%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477051546"/>
                  </a:ext>
                </a:extLst>
              </a:tr>
            </a:tbl>
          </a:graphicData>
        </a:graphic>
      </p:graphicFrame>
      <p:sp>
        <p:nvSpPr>
          <p:cNvPr id="7" name="Espace réservé du numéro de diapositive 6">
            <a:extLst>
              <a:ext uri="{FF2B5EF4-FFF2-40B4-BE49-F238E27FC236}">
                <a16:creationId xmlns:a16="http://schemas.microsoft.com/office/drawing/2014/main" id="{55FECCE6-0278-AE54-AE2A-AC8CB58A8E1A}"/>
              </a:ext>
            </a:extLst>
          </p:cNvPr>
          <p:cNvSpPr>
            <a:spLocks noGrp="1"/>
          </p:cNvSpPr>
          <p:nvPr>
            <p:ph type="sldNum" sz="quarter" idx="2"/>
          </p:nvPr>
        </p:nvSpPr>
        <p:spPr/>
        <p:txBody>
          <a:bodyPr/>
          <a:lstStyle/>
          <a:p>
            <a:fld id="{86CB4B4D-7CA3-9044-876B-883B54F8677D}" type="slidenum">
              <a:rPr lang="fr-FR" smtClean="0"/>
              <a:t>17</a:t>
            </a:fld>
            <a:endParaRPr lang="fr-FR" dirty="0"/>
          </a:p>
        </p:txBody>
      </p:sp>
      <p:graphicFrame>
        <p:nvGraphicFramePr>
          <p:cNvPr id="5" name="Tableau 4">
            <a:extLst>
              <a:ext uri="{FF2B5EF4-FFF2-40B4-BE49-F238E27FC236}">
                <a16:creationId xmlns:a16="http://schemas.microsoft.com/office/drawing/2014/main" id="{A4F91383-1E51-485B-AEB1-FC83819E602F}"/>
              </a:ext>
            </a:extLst>
          </p:cNvPr>
          <p:cNvGraphicFramePr>
            <a:graphicFrameLocks noGrp="1"/>
          </p:cNvGraphicFramePr>
          <p:nvPr>
            <p:extLst>
              <p:ext uri="{D42A27DB-BD31-4B8C-83A1-F6EECF244321}">
                <p14:modId xmlns:p14="http://schemas.microsoft.com/office/powerpoint/2010/main" val="2745718782"/>
              </p:ext>
            </p:extLst>
          </p:nvPr>
        </p:nvGraphicFramePr>
        <p:xfrm>
          <a:off x="3934658" y="1876109"/>
          <a:ext cx="990600" cy="1914525"/>
        </p:xfrm>
        <a:graphic>
          <a:graphicData uri="http://schemas.openxmlformats.org/drawingml/2006/table">
            <a:tbl>
              <a:tblPr/>
              <a:tblGrid>
                <a:gridCol w="495300">
                  <a:extLst>
                    <a:ext uri="{9D8B030D-6E8A-4147-A177-3AD203B41FA5}">
                      <a16:colId xmlns:a16="http://schemas.microsoft.com/office/drawing/2014/main" val="2369816006"/>
                    </a:ext>
                  </a:extLst>
                </a:gridCol>
                <a:gridCol w="495300">
                  <a:extLst>
                    <a:ext uri="{9D8B030D-6E8A-4147-A177-3AD203B41FA5}">
                      <a16:colId xmlns:a16="http://schemas.microsoft.com/office/drawing/2014/main" val="3560087296"/>
                    </a:ext>
                  </a:extLst>
                </a:gridCol>
              </a:tblGrid>
              <a:tr h="200025">
                <a:tc gridSpan="2">
                  <a:txBody>
                    <a:bodyPr/>
                    <a:lstStyle/>
                    <a:p>
                      <a:pPr algn="ctr" fontAlgn="ctr">
                        <a:buNone/>
                      </a:pPr>
                      <a:r>
                        <a:rPr lang="fr-FR" sz="1100" b="0" i="0" u="none" strike="noStrike">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3381430170"/>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331478822"/>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1911696243"/>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DCB11"/>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1840645289"/>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0,050%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899329197"/>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13400677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3477120508"/>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851833939"/>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1593589796"/>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126740271"/>
                  </a:ext>
                </a:extLst>
              </a:tr>
            </a:tbl>
          </a:graphicData>
        </a:graphic>
      </p:graphicFrame>
      <p:graphicFrame>
        <p:nvGraphicFramePr>
          <p:cNvPr id="4" name="Tableau 3">
            <a:extLst>
              <a:ext uri="{FF2B5EF4-FFF2-40B4-BE49-F238E27FC236}">
                <a16:creationId xmlns:a16="http://schemas.microsoft.com/office/drawing/2014/main" id="{331328F7-8674-E8F6-AE00-9549FD0A545D}"/>
              </a:ext>
            </a:extLst>
          </p:cNvPr>
          <p:cNvGraphicFramePr>
            <a:graphicFrameLocks noGrp="1"/>
          </p:cNvGraphicFramePr>
          <p:nvPr>
            <p:extLst>
              <p:ext uri="{D42A27DB-BD31-4B8C-83A1-F6EECF244321}">
                <p14:modId xmlns:p14="http://schemas.microsoft.com/office/powerpoint/2010/main" val="3293916878"/>
              </p:ext>
            </p:extLst>
          </p:nvPr>
        </p:nvGraphicFramePr>
        <p:xfrm>
          <a:off x="577480" y="1318427"/>
          <a:ext cx="3035300" cy="2853690"/>
        </p:xfrm>
        <a:graphic>
          <a:graphicData uri="http://schemas.openxmlformats.org/drawingml/2006/table">
            <a:tbl>
              <a:tblPr/>
              <a:tblGrid>
                <a:gridCol w="1943100">
                  <a:extLst>
                    <a:ext uri="{9D8B030D-6E8A-4147-A177-3AD203B41FA5}">
                      <a16:colId xmlns:a16="http://schemas.microsoft.com/office/drawing/2014/main" val="2265083935"/>
                    </a:ext>
                  </a:extLst>
                </a:gridCol>
                <a:gridCol w="546100">
                  <a:extLst>
                    <a:ext uri="{9D8B030D-6E8A-4147-A177-3AD203B41FA5}">
                      <a16:colId xmlns:a16="http://schemas.microsoft.com/office/drawing/2014/main" val="2498418362"/>
                    </a:ext>
                  </a:extLst>
                </a:gridCol>
                <a:gridCol w="546100">
                  <a:extLst>
                    <a:ext uri="{9D8B030D-6E8A-4147-A177-3AD203B41FA5}">
                      <a16:colId xmlns:a16="http://schemas.microsoft.com/office/drawing/2014/main" val="278122791"/>
                    </a:ext>
                  </a:extLst>
                </a:gridCol>
              </a:tblGrid>
              <a:tr h="4857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27 : Taux moyen d’indisponibilité du parc des accès avec GTR 4h HO/HNO (seuil plafond de 0,001%)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10468516"/>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65546024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0,078%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1491315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310199109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207322048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0,068%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Calibri" panose="020F0502020204030204" pitchFamily="34" charset="0"/>
                        </a:rPr>
                        <a:t>0,002%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E01"/>
                    </a:solidFill>
                  </a:tcPr>
                </a:tc>
                <a:extLst>
                  <a:ext uri="{0D108BD9-81ED-4DB2-BD59-A6C34878D82A}">
                    <a16:rowId xmlns:a16="http://schemas.microsoft.com/office/drawing/2014/main" val="130452643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0,433%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Calibri" panose="020F0502020204030204" pitchFamily="34" charset="0"/>
                        </a:rPr>
                        <a:t>0,003%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B04"/>
                    </a:solidFill>
                  </a:tcPr>
                </a:tc>
                <a:extLst>
                  <a:ext uri="{0D108BD9-81ED-4DB2-BD59-A6C34878D82A}">
                    <a16:rowId xmlns:a16="http://schemas.microsoft.com/office/drawing/2014/main" val="71458497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Calibri" panose="020F0502020204030204" pitchFamily="34" charset="0"/>
                        </a:rPr>
                        <a:t>0,006%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BD508"/>
                    </a:solidFill>
                  </a:tcPr>
                </a:tc>
                <a:extLst>
                  <a:ext uri="{0D108BD9-81ED-4DB2-BD59-A6C34878D82A}">
                    <a16:rowId xmlns:a16="http://schemas.microsoft.com/office/drawing/2014/main" val="176707164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C03"/>
                    </a:solidFill>
                  </a:tcPr>
                </a:tc>
                <a:tc>
                  <a:txBody>
                    <a:bodyPr/>
                    <a:lstStyle/>
                    <a:p>
                      <a:pPr algn="ctr" fontAlgn="ctr">
                        <a:buNone/>
                      </a:pPr>
                      <a:r>
                        <a:rPr lang="fr-FR" sz="1100" b="0" i="0" u="none" strike="noStrike">
                          <a:solidFill>
                            <a:srgbClr val="8A1B59"/>
                          </a:solidFill>
                          <a:effectLst/>
                          <a:latin typeface="Calibri" panose="020F0502020204030204" pitchFamily="34" charset="0"/>
                        </a:rPr>
                        <a:t>0,159%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96842713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0,026%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A530"/>
                    </a:solidFill>
                  </a:tcPr>
                </a:tc>
                <a:tc>
                  <a:txBody>
                    <a:bodyPr/>
                    <a:lstStyle/>
                    <a:p>
                      <a:pPr algn="ctr" fontAlgn="ctr">
                        <a:buNone/>
                      </a:pPr>
                      <a:r>
                        <a:rPr lang="fr-FR" sz="1100" b="0" i="0" u="none" strike="noStrike">
                          <a:solidFill>
                            <a:srgbClr val="8A1B59"/>
                          </a:solidFill>
                          <a:effectLst/>
                          <a:latin typeface="Calibri" panose="020F0502020204030204" pitchFamily="34" charset="0"/>
                        </a:rPr>
                        <a:t>0,186%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62586160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0,063%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092660032"/>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969042202"/>
                  </a:ext>
                </a:extLst>
              </a:tr>
            </a:tbl>
          </a:graphicData>
        </a:graphic>
      </p:graphicFrame>
      <p:graphicFrame>
        <p:nvGraphicFramePr>
          <p:cNvPr id="8" name="Tableau 7">
            <a:extLst>
              <a:ext uri="{FF2B5EF4-FFF2-40B4-BE49-F238E27FC236}">
                <a16:creationId xmlns:a16="http://schemas.microsoft.com/office/drawing/2014/main" id="{CAF2186D-54A6-35F1-BA2D-8FE55C4EA15E}"/>
              </a:ext>
            </a:extLst>
          </p:cNvPr>
          <p:cNvGraphicFramePr>
            <a:graphicFrameLocks noGrp="1"/>
          </p:cNvGraphicFramePr>
          <p:nvPr>
            <p:extLst>
              <p:ext uri="{D42A27DB-BD31-4B8C-83A1-F6EECF244321}">
                <p14:modId xmlns:p14="http://schemas.microsoft.com/office/powerpoint/2010/main" val="2283911365"/>
              </p:ext>
            </p:extLst>
          </p:nvPr>
        </p:nvGraphicFramePr>
        <p:xfrm>
          <a:off x="5243562" y="1318427"/>
          <a:ext cx="3035300" cy="2853690"/>
        </p:xfrm>
        <a:graphic>
          <a:graphicData uri="http://schemas.openxmlformats.org/drawingml/2006/table">
            <a:tbl>
              <a:tblPr/>
              <a:tblGrid>
                <a:gridCol w="1943100">
                  <a:extLst>
                    <a:ext uri="{9D8B030D-6E8A-4147-A177-3AD203B41FA5}">
                      <a16:colId xmlns:a16="http://schemas.microsoft.com/office/drawing/2014/main" val="4134620470"/>
                    </a:ext>
                  </a:extLst>
                </a:gridCol>
                <a:gridCol w="546100">
                  <a:extLst>
                    <a:ext uri="{9D8B030D-6E8A-4147-A177-3AD203B41FA5}">
                      <a16:colId xmlns:a16="http://schemas.microsoft.com/office/drawing/2014/main" val="863182"/>
                    </a:ext>
                  </a:extLst>
                </a:gridCol>
                <a:gridCol w="546100">
                  <a:extLst>
                    <a:ext uri="{9D8B030D-6E8A-4147-A177-3AD203B41FA5}">
                      <a16:colId xmlns:a16="http://schemas.microsoft.com/office/drawing/2014/main" val="3366610895"/>
                    </a:ext>
                  </a:extLst>
                </a:gridCol>
              </a:tblGrid>
              <a:tr h="4857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27 : Nombre d’OI avec cet indicateur conforme v/s nb total par maison mère (seuil plafond de 0,001%)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75265381"/>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04506106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54969471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79774188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221658637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62360322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7/15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147163831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354680436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344005761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368995212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483425829"/>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932405"/>
                  </a:ext>
                </a:extLst>
              </a:tr>
            </a:tbl>
          </a:graphicData>
        </a:graphic>
      </p:graphicFrame>
    </p:spTree>
    <p:extLst>
      <p:ext uri="{BB962C8B-B14F-4D97-AF65-F5344CB8AC3E}">
        <p14:creationId xmlns:p14="http://schemas.microsoft.com/office/powerpoint/2010/main" val="14753438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56B29-9F85-A8FD-ABC5-A99FC9189DD3}"/>
              </a:ext>
            </a:extLst>
          </p:cNvPr>
          <p:cNvSpPr>
            <a:spLocks noGrp="1"/>
          </p:cNvSpPr>
          <p:nvPr>
            <p:ph type="title"/>
          </p:nvPr>
        </p:nvSpPr>
        <p:spPr/>
        <p:txBody>
          <a:bodyPr>
            <a:normAutofit/>
          </a:bodyPr>
          <a:lstStyle/>
          <a:p>
            <a:r>
              <a:rPr lang="fr-FR" sz="3200" dirty="0"/>
              <a:t>Évolution des taux de </a:t>
            </a:r>
            <a:br>
              <a:rPr lang="fr-FR" sz="3200" dirty="0"/>
            </a:br>
            <a:r>
              <a:rPr lang="fr-FR" sz="3200" dirty="0"/>
              <a:t>malfaçons du raccordement final</a:t>
            </a:r>
          </a:p>
        </p:txBody>
      </p:sp>
      <p:sp>
        <p:nvSpPr>
          <p:cNvPr id="3" name="Espace réservé du texte 2">
            <a:extLst>
              <a:ext uri="{FF2B5EF4-FFF2-40B4-BE49-F238E27FC236}">
                <a16:creationId xmlns:a16="http://schemas.microsoft.com/office/drawing/2014/main" id="{C14B2782-F529-4D20-1363-6BAE790F9455}"/>
              </a:ext>
            </a:extLst>
          </p:cNvPr>
          <p:cNvSpPr>
            <a:spLocks noGrp="1"/>
          </p:cNvSpPr>
          <p:nvPr>
            <p:ph type="body" idx="1"/>
          </p:nvPr>
        </p:nvSpPr>
        <p:spPr>
          <a:xfrm>
            <a:off x="457200" y="4421080"/>
            <a:ext cx="8229600" cy="962025"/>
          </a:xfrm>
        </p:spPr>
        <p:txBody>
          <a:bodyPr>
            <a:normAutofit/>
          </a:bodyPr>
          <a:lstStyle/>
          <a:p>
            <a:pPr marL="0" indent="0">
              <a:buNone/>
            </a:pPr>
            <a:r>
              <a:rPr lang="fr-FR" sz="1800" dirty="0">
                <a:solidFill>
                  <a:srgbClr val="8A1B59"/>
                </a:solidFill>
              </a:rPr>
              <a:t>Peu d’informations disponibles dans les derniers mois pour cet indicateur et selon les OI on note soit une nette amélioration ou au contraire une forte dégradation qui peut dépasser 1 sur 3 voire 1 sur 2 !</a:t>
            </a:r>
          </a:p>
        </p:txBody>
      </p:sp>
      <p:graphicFrame>
        <p:nvGraphicFramePr>
          <p:cNvPr id="5" name="Tableau 4">
            <a:extLst>
              <a:ext uri="{FF2B5EF4-FFF2-40B4-BE49-F238E27FC236}">
                <a16:creationId xmlns:a16="http://schemas.microsoft.com/office/drawing/2014/main" id="{D25CD8A2-A1CB-DD03-C22C-7BC4BE13282A}"/>
              </a:ext>
            </a:extLst>
          </p:cNvPr>
          <p:cNvGraphicFramePr>
            <a:graphicFrameLocks noGrp="1"/>
          </p:cNvGraphicFramePr>
          <p:nvPr>
            <p:extLst>
              <p:ext uri="{D42A27DB-BD31-4B8C-83A1-F6EECF244321}">
                <p14:modId xmlns:p14="http://schemas.microsoft.com/office/powerpoint/2010/main" val="1515729842"/>
              </p:ext>
            </p:extLst>
          </p:nvPr>
        </p:nvGraphicFramePr>
        <p:xfrm>
          <a:off x="6169981" y="2046395"/>
          <a:ext cx="2127988" cy="781050"/>
        </p:xfrm>
        <a:graphic>
          <a:graphicData uri="http://schemas.openxmlformats.org/drawingml/2006/table">
            <a:tbl>
              <a:tblPr/>
              <a:tblGrid>
                <a:gridCol w="807868">
                  <a:extLst>
                    <a:ext uri="{9D8B030D-6E8A-4147-A177-3AD203B41FA5}">
                      <a16:colId xmlns:a16="http://schemas.microsoft.com/office/drawing/2014/main" val="3602113361"/>
                    </a:ext>
                  </a:extLst>
                </a:gridCol>
                <a:gridCol w="674702">
                  <a:extLst>
                    <a:ext uri="{9D8B030D-6E8A-4147-A177-3AD203B41FA5}">
                      <a16:colId xmlns:a16="http://schemas.microsoft.com/office/drawing/2014/main" val="678656215"/>
                    </a:ext>
                  </a:extLst>
                </a:gridCol>
                <a:gridCol w="645418">
                  <a:extLst>
                    <a:ext uri="{9D8B030D-6E8A-4147-A177-3AD203B41FA5}">
                      <a16:colId xmlns:a16="http://schemas.microsoft.com/office/drawing/2014/main" val="2014129886"/>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790875501"/>
                  </a:ext>
                </a:extLst>
              </a:tr>
              <a:tr h="200025">
                <a:tc>
                  <a:txBody>
                    <a:bodyPr/>
                    <a:lstStyle/>
                    <a:p>
                      <a:pPr algn="r" rtl="0" fontAlgn="ctr">
                        <a:buNone/>
                      </a:pPr>
                      <a:r>
                        <a:rPr lang="fr-FR" sz="1200" b="0" i="0" u="none" strike="noStrike">
                          <a:solidFill>
                            <a:srgbClr val="8A1B59"/>
                          </a:solidFill>
                          <a:effectLst/>
                          <a:latin typeface="Aptos Narrow" panose="020B0004020202020204" pitchFamily="34" charset="0"/>
                        </a:rPr>
                        <a:t>Médiane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1498709125"/>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3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extLst>
                  <a:ext uri="{0D108BD9-81ED-4DB2-BD59-A6C34878D82A}">
                    <a16:rowId xmlns:a16="http://schemas.microsoft.com/office/drawing/2014/main" val="290899793"/>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4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5,7%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2,8%</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474349214"/>
                  </a:ext>
                </a:extLst>
              </a:tr>
            </a:tbl>
          </a:graphicData>
        </a:graphic>
      </p:graphicFrame>
      <p:sp>
        <p:nvSpPr>
          <p:cNvPr id="4" name="Espace réservé du numéro de diapositive 3">
            <a:extLst>
              <a:ext uri="{FF2B5EF4-FFF2-40B4-BE49-F238E27FC236}">
                <a16:creationId xmlns:a16="http://schemas.microsoft.com/office/drawing/2014/main" id="{01D205BB-579F-8B80-3E27-5D4CAEED7D67}"/>
              </a:ext>
            </a:extLst>
          </p:cNvPr>
          <p:cNvSpPr>
            <a:spLocks noGrp="1"/>
          </p:cNvSpPr>
          <p:nvPr>
            <p:ph type="sldNum" sz="quarter" idx="2"/>
          </p:nvPr>
        </p:nvSpPr>
        <p:spPr/>
        <p:txBody>
          <a:bodyPr/>
          <a:lstStyle/>
          <a:p>
            <a:fld id="{86CB4B4D-7CA3-9044-876B-883B54F8677D}" type="slidenum">
              <a:rPr lang="fr-FR" smtClean="0"/>
              <a:t>18</a:t>
            </a:fld>
            <a:endParaRPr lang="fr-FR" dirty="0"/>
          </a:p>
        </p:txBody>
      </p:sp>
      <p:pic>
        <p:nvPicPr>
          <p:cNvPr id="7" name="Image 6">
            <a:extLst>
              <a:ext uri="{FF2B5EF4-FFF2-40B4-BE49-F238E27FC236}">
                <a16:creationId xmlns:a16="http://schemas.microsoft.com/office/drawing/2014/main" id="{CEDFEC8F-0E8F-B370-CC49-4B3F129E16CE}"/>
              </a:ext>
            </a:extLst>
          </p:cNvPr>
          <p:cNvPicPr>
            <a:picLocks noChangeAspect="1"/>
          </p:cNvPicPr>
          <p:nvPr/>
        </p:nvPicPr>
        <p:blipFill>
          <a:blip r:embed="rId2"/>
          <a:stretch>
            <a:fillRect/>
          </a:stretch>
        </p:blipFill>
        <p:spPr>
          <a:xfrm>
            <a:off x="763895" y="1476698"/>
            <a:ext cx="3514725" cy="2724150"/>
          </a:xfrm>
          <a:prstGeom prst="rect">
            <a:avLst/>
          </a:prstGeom>
        </p:spPr>
      </p:pic>
      <p:pic>
        <p:nvPicPr>
          <p:cNvPr id="8" name="Image 7">
            <a:extLst>
              <a:ext uri="{FF2B5EF4-FFF2-40B4-BE49-F238E27FC236}">
                <a16:creationId xmlns:a16="http://schemas.microsoft.com/office/drawing/2014/main" id="{33DB62F7-DE85-AE56-F949-60970C4991F3}"/>
              </a:ext>
            </a:extLst>
          </p:cNvPr>
          <p:cNvPicPr>
            <a:picLocks noChangeAspect="1"/>
          </p:cNvPicPr>
          <p:nvPr/>
        </p:nvPicPr>
        <p:blipFill>
          <a:blip r:embed="rId3"/>
          <a:stretch>
            <a:fillRect/>
          </a:stretch>
        </p:blipFill>
        <p:spPr>
          <a:xfrm>
            <a:off x="4572000" y="1881187"/>
            <a:ext cx="781050" cy="1743075"/>
          </a:xfrm>
          <a:prstGeom prst="rect">
            <a:avLst/>
          </a:prstGeom>
        </p:spPr>
      </p:pic>
    </p:spTree>
    <p:extLst>
      <p:ext uri="{BB962C8B-B14F-4D97-AF65-F5344CB8AC3E}">
        <p14:creationId xmlns:p14="http://schemas.microsoft.com/office/powerpoint/2010/main" val="14344385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73F54-C716-FA7B-EFE6-D87376602FBA}"/>
              </a:ext>
            </a:extLst>
          </p:cNvPr>
          <p:cNvSpPr>
            <a:spLocks noGrp="1"/>
          </p:cNvSpPr>
          <p:nvPr>
            <p:ph type="title"/>
          </p:nvPr>
        </p:nvSpPr>
        <p:spPr/>
        <p:txBody>
          <a:bodyPr>
            <a:normAutofit/>
          </a:bodyPr>
          <a:lstStyle/>
          <a:p>
            <a:r>
              <a:rPr lang="fr-FR" sz="3200" dirty="0"/>
              <a:t>Évolution du taux d’échec</a:t>
            </a:r>
            <a:br>
              <a:rPr lang="fr-FR" sz="3200" dirty="0"/>
            </a:br>
            <a:r>
              <a:rPr lang="fr-FR" sz="3200" dirty="0"/>
              <a:t> d’accès à la boucle locale – cause OI</a:t>
            </a:r>
          </a:p>
        </p:txBody>
      </p:sp>
      <p:sp>
        <p:nvSpPr>
          <p:cNvPr id="3" name="Espace réservé du texte 2">
            <a:extLst>
              <a:ext uri="{FF2B5EF4-FFF2-40B4-BE49-F238E27FC236}">
                <a16:creationId xmlns:a16="http://schemas.microsoft.com/office/drawing/2014/main" id="{DDA93FD1-DABC-3299-8F86-98B75386D274}"/>
              </a:ext>
            </a:extLst>
          </p:cNvPr>
          <p:cNvSpPr>
            <a:spLocks noGrp="1"/>
          </p:cNvSpPr>
          <p:nvPr>
            <p:ph type="body" idx="1"/>
          </p:nvPr>
        </p:nvSpPr>
        <p:spPr>
          <a:xfrm>
            <a:off x="457200" y="4471465"/>
            <a:ext cx="8229600" cy="1654698"/>
          </a:xfrm>
        </p:spPr>
        <p:txBody>
          <a:bodyPr>
            <a:normAutofit/>
          </a:bodyPr>
          <a:lstStyle/>
          <a:p>
            <a:r>
              <a:rPr lang="fr-FR" sz="1800" dirty="0">
                <a:solidFill>
                  <a:srgbClr val="8A1B59"/>
                </a:solidFill>
              </a:rPr>
              <a:t>Cet indicateur ne fait pas exception : peu de publications dans les derniers mois et faible amélioration perceptible avec toutefois un peu moins de disparité entre les OI, au moins ceux qui ont publié !</a:t>
            </a:r>
          </a:p>
        </p:txBody>
      </p:sp>
      <p:graphicFrame>
        <p:nvGraphicFramePr>
          <p:cNvPr id="4" name="Tableau 3">
            <a:extLst>
              <a:ext uri="{FF2B5EF4-FFF2-40B4-BE49-F238E27FC236}">
                <a16:creationId xmlns:a16="http://schemas.microsoft.com/office/drawing/2014/main" id="{B5668A70-5E4F-611D-DC91-BA2D2C0901B4}"/>
              </a:ext>
            </a:extLst>
          </p:cNvPr>
          <p:cNvGraphicFramePr>
            <a:graphicFrameLocks noGrp="1"/>
          </p:cNvGraphicFramePr>
          <p:nvPr>
            <p:extLst>
              <p:ext uri="{D42A27DB-BD31-4B8C-83A1-F6EECF244321}">
                <p14:modId xmlns:p14="http://schemas.microsoft.com/office/powerpoint/2010/main" val="2834196196"/>
              </p:ext>
            </p:extLst>
          </p:nvPr>
        </p:nvGraphicFramePr>
        <p:xfrm>
          <a:off x="5555619" y="2280866"/>
          <a:ext cx="2323298" cy="773430"/>
        </p:xfrm>
        <a:graphic>
          <a:graphicData uri="http://schemas.openxmlformats.org/drawingml/2006/table">
            <a:tbl>
              <a:tblPr/>
              <a:tblGrid>
                <a:gridCol w="800682">
                  <a:extLst>
                    <a:ext uri="{9D8B030D-6E8A-4147-A177-3AD203B41FA5}">
                      <a16:colId xmlns:a16="http://schemas.microsoft.com/office/drawing/2014/main" val="2423510571"/>
                    </a:ext>
                  </a:extLst>
                </a:gridCol>
                <a:gridCol w="761308">
                  <a:extLst>
                    <a:ext uri="{9D8B030D-6E8A-4147-A177-3AD203B41FA5}">
                      <a16:colId xmlns:a16="http://schemas.microsoft.com/office/drawing/2014/main" val="3802448361"/>
                    </a:ext>
                  </a:extLst>
                </a:gridCol>
                <a:gridCol w="761308">
                  <a:extLst>
                    <a:ext uri="{9D8B030D-6E8A-4147-A177-3AD203B41FA5}">
                      <a16:colId xmlns:a16="http://schemas.microsoft.com/office/drawing/2014/main" val="1413668016"/>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973102465"/>
                  </a:ext>
                </a:extLst>
              </a:tr>
              <a:tr h="180975">
                <a:tc>
                  <a:txBody>
                    <a:bodyPr/>
                    <a:lstStyle/>
                    <a:p>
                      <a:pPr algn="r" rtl="0" fontAlgn="ctr">
                        <a:buNone/>
                      </a:pPr>
                      <a:r>
                        <a:rPr lang="fr-FR" sz="1200" b="0" i="0" u="none" strike="noStrike" dirty="0">
                          <a:solidFill>
                            <a:srgbClr val="8A1B59"/>
                          </a:solidFill>
                          <a:effectLst/>
                          <a:latin typeface="Aptos Narrow" panose="020B0004020202020204" pitchFamily="34" charset="0"/>
                        </a:rPr>
                        <a:t>Médiane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362574557"/>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3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extLst>
                  <a:ext uri="{0D108BD9-81ED-4DB2-BD59-A6C34878D82A}">
                    <a16:rowId xmlns:a16="http://schemas.microsoft.com/office/drawing/2014/main" val="2501973640"/>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4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5,7%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2,8%</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604673568"/>
                  </a:ext>
                </a:extLst>
              </a:tr>
            </a:tbl>
          </a:graphicData>
        </a:graphic>
      </p:graphicFrame>
      <p:sp>
        <p:nvSpPr>
          <p:cNvPr id="6" name="Espace réservé du numéro de diapositive 5">
            <a:extLst>
              <a:ext uri="{FF2B5EF4-FFF2-40B4-BE49-F238E27FC236}">
                <a16:creationId xmlns:a16="http://schemas.microsoft.com/office/drawing/2014/main" id="{FFC215D8-9FF1-70B5-1CC3-84192DFB5C57}"/>
              </a:ext>
            </a:extLst>
          </p:cNvPr>
          <p:cNvSpPr>
            <a:spLocks noGrp="1"/>
          </p:cNvSpPr>
          <p:nvPr>
            <p:ph type="sldNum" sz="quarter" idx="2"/>
          </p:nvPr>
        </p:nvSpPr>
        <p:spPr/>
        <p:txBody>
          <a:bodyPr/>
          <a:lstStyle/>
          <a:p>
            <a:fld id="{86CB4B4D-7CA3-9044-876B-883B54F8677D}" type="slidenum">
              <a:rPr lang="fr-FR" smtClean="0"/>
              <a:t>19</a:t>
            </a:fld>
            <a:endParaRPr lang="fr-FR" dirty="0"/>
          </a:p>
        </p:txBody>
      </p:sp>
      <p:graphicFrame>
        <p:nvGraphicFramePr>
          <p:cNvPr id="8" name="Tableau 7">
            <a:extLst>
              <a:ext uri="{FF2B5EF4-FFF2-40B4-BE49-F238E27FC236}">
                <a16:creationId xmlns:a16="http://schemas.microsoft.com/office/drawing/2014/main" id="{4E7A9381-5E3F-10A7-C04C-A9C6711D6A7C}"/>
              </a:ext>
            </a:extLst>
          </p:cNvPr>
          <p:cNvGraphicFramePr>
            <a:graphicFrameLocks noGrp="1"/>
          </p:cNvGraphicFramePr>
          <p:nvPr>
            <p:extLst>
              <p:ext uri="{D42A27DB-BD31-4B8C-83A1-F6EECF244321}">
                <p14:modId xmlns:p14="http://schemas.microsoft.com/office/powerpoint/2010/main" val="1213786965"/>
              </p:ext>
            </p:extLst>
          </p:nvPr>
        </p:nvGraphicFramePr>
        <p:xfrm>
          <a:off x="502452" y="1540341"/>
          <a:ext cx="3492500" cy="2781300"/>
        </p:xfrm>
        <a:graphic>
          <a:graphicData uri="http://schemas.openxmlformats.org/drawingml/2006/table">
            <a:tbl>
              <a:tblPr/>
              <a:tblGrid>
                <a:gridCol w="1969884">
                  <a:extLst>
                    <a:ext uri="{9D8B030D-6E8A-4147-A177-3AD203B41FA5}">
                      <a16:colId xmlns:a16="http://schemas.microsoft.com/office/drawing/2014/main" val="4214803186"/>
                    </a:ext>
                  </a:extLst>
                </a:gridCol>
                <a:gridCol w="761308">
                  <a:extLst>
                    <a:ext uri="{9D8B030D-6E8A-4147-A177-3AD203B41FA5}">
                      <a16:colId xmlns:a16="http://schemas.microsoft.com/office/drawing/2014/main" val="171971499"/>
                    </a:ext>
                  </a:extLst>
                </a:gridCol>
                <a:gridCol w="761308">
                  <a:extLst>
                    <a:ext uri="{9D8B030D-6E8A-4147-A177-3AD203B41FA5}">
                      <a16:colId xmlns:a16="http://schemas.microsoft.com/office/drawing/2014/main" val="381042602"/>
                    </a:ext>
                  </a:extLst>
                </a:gridCol>
              </a:tblGrid>
              <a:tr h="4857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29 : Taux d'échec d'accès à la boucle locale optique mutualisée - cause OI - (pas de seuil ARCEP)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0003295"/>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85906610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1,55%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6114544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58751703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0,73%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111851055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0,70%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0,78%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9954233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0,82%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0,84%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03747263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12207424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TDF/Lumière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0,48%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225498788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0,56%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20693066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0,39%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3270188964"/>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0,58%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4092838943"/>
                  </a:ext>
                </a:extLst>
              </a:tr>
            </a:tbl>
          </a:graphicData>
        </a:graphic>
      </p:graphicFrame>
      <p:graphicFrame>
        <p:nvGraphicFramePr>
          <p:cNvPr id="9" name="Tableau 8">
            <a:extLst>
              <a:ext uri="{FF2B5EF4-FFF2-40B4-BE49-F238E27FC236}">
                <a16:creationId xmlns:a16="http://schemas.microsoft.com/office/drawing/2014/main" id="{A6CC8C0C-F4CF-072A-B9F4-BC9F2F629C5D}"/>
              </a:ext>
            </a:extLst>
          </p:cNvPr>
          <p:cNvGraphicFramePr>
            <a:graphicFrameLocks noGrp="1"/>
          </p:cNvGraphicFramePr>
          <p:nvPr>
            <p:extLst>
              <p:ext uri="{D42A27DB-BD31-4B8C-83A1-F6EECF244321}">
                <p14:modId xmlns:p14="http://schemas.microsoft.com/office/powerpoint/2010/main" val="934213808"/>
              </p:ext>
            </p:extLst>
          </p:nvPr>
        </p:nvGraphicFramePr>
        <p:xfrm>
          <a:off x="4191000" y="2026116"/>
          <a:ext cx="762000" cy="2295525"/>
        </p:xfrm>
        <a:graphic>
          <a:graphicData uri="http://schemas.openxmlformats.org/drawingml/2006/table">
            <a:tbl>
              <a:tblPr/>
              <a:tblGrid>
                <a:gridCol w="762000">
                  <a:extLst>
                    <a:ext uri="{9D8B030D-6E8A-4147-A177-3AD203B41FA5}">
                      <a16:colId xmlns:a16="http://schemas.microsoft.com/office/drawing/2014/main" val="2195940065"/>
                    </a:ext>
                  </a:extLst>
                </a:gridCol>
              </a:tblGrid>
              <a:tr h="200025">
                <a:tc>
                  <a:txBody>
                    <a:bodyPr/>
                    <a:lstStyle/>
                    <a:p>
                      <a:pPr algn="ctr" fontAlgn="ctr">
                        <a:buNone/>
                      </a:pPr>
                      <a:r>
                        <a:rPr lang="fr-FR" sz="1100" b="0" i="0" u="none" strike="noStrike">
                          <a:solidFill>
                            <a:srgbClr val="000000"/>
                          </a:solidFill>
                          <a:effectLst/>
                          <a:latin typeface="Aptos Narrow" panose="020B0004020202020204" pitchFamily="34" charset="0"/>
                        </a:rPr>
                        <a:t>Légende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063310922"/>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4263000751"/>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2154514980"/>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0,37%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1646194606"/>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239029200"/>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0,58%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908185439"/>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0,68%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3310590144"/>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0,87%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62071014"/>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1,17%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2716758982"/>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2,08%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3743059921"/>
                  </a:ext>
                </a:extLst>
              </a:tr>
              <a:tr h="381000">
                <a:tc>
                  <a:txBody>
                    <a:bodyPr/>
                    <a:lstStyle/>
                    <a:p>
                      <a:pPr algn="ctr" fontAlgn="ctr">
                        <a:buNone/>
                      </a:pPr>
                      <a:r>
                        <a:rPr lang="fr-FR" sz="1100" b="0" i="0" u="none" strike="noStrike" dirty="0">
                          <a:solidFill>
                            <a:srgbClr val="8A1B59"/>
                          </a:solidFill>
                          <a:effectLst/>
                          <a:latin typeface="Aptos Narrow" panose="020B0004020202020204" pitchFamily="34" charset="0"/>
                        </a:rPr>
                        <a:t>8,34%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1281041812"/>
                  </a:ext>
                </a:extLst>
              </a:tr>
            </a:tbl>
          </a:graphicData>
        </a:graphic>
      </p:graphicFrame>
    </p:spTree>
    <p:extLst>
      <p:ext uri="{BB962C8B-B14F-4D97-AF65-F5344CB8AC3E}">
        <p14:creationId xmlns:p14="http://schemas.microsoft.com/office/powerpoint/2010/main" val="479585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vant propos"/>
          <p:cNvSpPr txBox="1">
            <a:spLocks noGrp="1"/>
          </p:cNvSpPr>
          <p:nvPr>
            <p:ph type="title"/>
          </p:nvPr>
        </p:nvSpPr>
        <p:spPr>
          <a:xfrm>
            <a:off x="553122" y="0"/>
            <a:ext cx="8229600" cy="1143001"/>
          </a:xfrm>
          <a:prstGeom prst="rect">
            <a:avLst/>
          </a:prstGeom>
        </p:spPr>
        <p:txBody>
          <a:bodyPr>
            <a:normAutofit/>
          </a:bodyPr>
          <a:lstStyle/>
          <a:p>
            <a:r>
              <a:rPr sz="3200" dirty="0">
                <a:latin typeface="Helvetica Neue" panose="02000503000000020004" pitchFamily="2" charset="0"/>
                <a:ea typeface="Helvetica Neue" panose="02000503000000020004" pitchFamily="2" charset="0"/>
                <a:cs typeface="Helvetica Neue" panose="02000503000000020004" pitchFamily="2" charset="0"/>
              </a:rPr>
              <a:t>Avant propos</a:t>
            </a:r>
          </a:p>
        </p:txBody>
      </p:sp>
      <p:sp>
        <p:nvSpPr>
          <p:cNvPr id="139" name="Plus que jamais les télécoms sont indispensables à la vie sociale et économique de notre pays. Ce sont les fils de la vie, des infrastructures essentielles sans lesquelles il n’y a pas de services numériques.…"/>
          <p:cNvSpPr txBox="1">
            <a:spLocks noGrp="1"/>
          </p:cNvSpPr>
          <p:nvPr>
            <p:ph type="body" idx="1"/>
          </p:nvPr>
        </p:nvSpPr>
        <p:spPr>
          <a:xfrm>
            <a:off x="285818" y="1511501"/>
            <a:ext cx="8572363" cy="4790964"/>
          </a:xfrm>
          <a:prstGeom prst="rect">
            <a:avLst/>
          </a:prstGeom>
        </p:spPr>
        <p:txBody>
          <a:bodyPr>
            <a:noAutofit/>
          </a:bodyPr>
          <a:lstStyle/>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400" dirty="0">
                <a:solidFill>
                  <a:srgbClr val="8A1B59"/>
                </a:solidFill>
                <a:sym typeface="Avenir Next Condensed Regular"/>
              </a:rPr>
              <a:t>Les informations actuellement disponibles sur la qualité de service des accès fibre sont fournies à l’initiative de l’ARCEP soit sur son propre site soit sur celui des OI. Elles sont réparties en plusieurs volets. </a:t>
            </a:r>
          </a:p>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400" b="1" dirty="0">
                <a:solidFill>
                  <a:srgbClr val="8A1B59"/>
                </a:solidFill>
                <a:sym typeface="Avenir Next Condensed Regular"/>
              </a:rPr>
              <a:t>D’une part, au titre de la décision 2020-1432 de l’ARCEP</a:t>
            </a:r>
            <a:r>
              <a:rPr lang="fr-FR" sz="1400" dirty="0">
                <a:solidFill>
                  <a:srgbClr val="8A1B59"/>
                </a:solidFill>
                <a:sym typeface="Avenir Next Condensed Regular"/>
              </a:rPr>
              <a:t>, la plupart des opérateurs d’infrastructure (OI) produisent plus ou moins ponctuellement des fichiers Excel mensuels contenant les 42 indicateurs définis par l’ARCEP, pour 27 desquels, l’ARCEP à défini un seuil d’acceptabilité. Ils sont répartis en différentes catégories entre production, hébergement et SAV : 10 pour la production et 8 pour le SAV sont les plus communément remplis. Les neuf derniers sont encore répartis entre ces catégories mais sont moins fréquemment renseignés. Les OI publient ces informations sans contrôle par un tiers de confiance. </a:t>
            </a:r>
          </a:p>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400" b="1" dirty="0">
                <a:solidFill>
                  <a:srgbClr val="8A1B59"/>
                </a:solidFill>
                <a:latin typeface="Avenir Next Condensed Regular"/>
                <a:sym typeface="Avenir Next Condensed Regular"/>
              </a:rPr>
              <a:t>D’autre part, l’ARCEP publie trimestriellement un observatoire </a:t>
            </a:r>
            <a:r>
              <a:rPr lang="fr-FR" sz="1400" dirty="0">
                <a:solidFill>
                  <a:srgbClr val="8A1B59"/>
                </a:solidFill>
                <a:latin typeface="Avenir Next Condensed Regular"/>
                <a:sym typeface="Avenir Next Condensed Regular"/>
              </a:rPr>
              <a:t>de la situation dans lequel elle décrit les efforts faits par les OI et les opérateurs commerciaux (OC) pour améliorer la situation aussi bien pour le déploiement que pour la maintenance. Ces informations sont collectées par l’ARCEP principalement auprès des opérateurs commerciaux, afin de permettre d’apprécier la qualité perçue par l’utilisateur final au travers des taux de pannes et d’échecs au raccordement identifiés par les opérateurs commerciaux à l’échelle de chaque réseau et chaque département. » . A ce jour, ces données ne sont pas auditées.</a:t>
            </a:r>
          </a:p>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400" dirty="0">
                <a:solidFill>
                  <a:srgbClr val="8A1B59"/>
                </a:solidFill>
                <a:latin typeface="Avenir Next Condensed Regular"/>
                <a:sym typeface="Avenir Next Condensed Regular"/>
              </a:rPr>
              <a:t>La dernière édition de de l’observatoire présente deux indicateurs complémentaires permettant de rendre compte de l’expérience des utilisateurs : le taux de mises en service dans un délai de 60 jours et le taux d’abonnés affectés par au moins une panne dans le mois.  </a:t>
            </a:r>
          </a:p>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400" dirty="0">
                <a:solidFill>
                  <a:srgbClr val="8A1B59"/>
                </a:solidFill>
                <a:latin typeface="Avenir Next Condensed Regular"/>
                <a:sym typeface="Avenir Next Condensed Regular"/>
              </a:rPr>
              <a:t>Par ailleurs, depuis mars 2025, l’observatoire rend compte de l’évolution des indicateurs relatifs au respect des processus industriels par les opérateurs commerciaux pour la réalisation des raccordements. Ces indicateurs portent sur un nombre limité de réseaux. Des travaux sont en cours pour élargir le périmètre d’analyse à d’autres réseaux. </a:t>
            </a:r>
          </a:p>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400" dirty="0">
                <a:solidFill>
                  <a:srgbClr val="8A1B59"/>
                </a:solidFill>
                <a:latin typeface="Avenir Next Condensed Regular"/>
                <a:sym typeface="Avenir Next Condensed Regular"/>
              </a:rPr>
              <a:t>Enfin, comme lors des précédentes éditions, l’observatoire rend compte de l’évolution des taux de pannes et d’échecs au raccordement tels que définis dans le premier observatoire, publié fin juillet 2023. </a:t>
            </a:r>
            <a:endParaRPr sz="1400" dirty="0">
              <a:solidFill>
                <a:srgbClr val="8A1B59"/>
              </a:solidFill>
              <a:latin typeface="Avenir Next Condensed Regular"/>
            </a:endParaRPr>
          </a:p>
        </p:txBody>
      </p:sp>
      <p:sp>
        <p:nvSpPr>
          <p:cNvPr id="140" name="Numéro de diapositive"/>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F282C-A766-F4B1-F39D-9CCD0EF92352}"/>
              </a:ext>
            </a:extLst>
          </p:cNvPr>
          <p:cNvSpPr>
            <a:spLocks noGrp="1"/>
          </p:cNvSpPr>
          <p:nvPr>
            <p:ph type="title"/>
          </p:nvPr>
        </p:nvSpPr>
        <p:spPr/>
        <p:txBody>
          <a:bodyPr>
            <a:noAutofit/>
          </a:bodyPr>
          <a:lstStyle/>
          <a:p>
            <a:r>
              <a:rPr lang="fr-FR" sz="3200" dirty="0"/>
              <a:t>Évolution du taux de signalisation</a:t>
            </a:r>
            <a:br>
              <a:rPr lang="fr-FR" sz="3200" dirty="0"/>
            </a:br>
            <a:r>
              <a:rPr lang="fr-FR" sz="3200" dirty="0"/>
              <a:t> à tort par un opérateur commercial</a:t>
            </a:r>
          </a:p>
        </p:txBody>
      </p:sp>
      <p:sp>
        <p:nvSpPr>
          <p:cNvPr id="3" name="Espace réservé du texte 2">
            <a:extLst>
              <a:ext uri="{FF2B5EF4-FFF2-40B4-BE49-F238E27FC236}">
                <a16:creationId xmlns:a16="http://schemas.microsoft.com/office/drawing/2014/main" id="{00CE818C-6F0A-11D3-31CE-C5C7CA754009}"/>
              </a:ext>
            </a:extLst>
          </p:cNvPr>
          <p:cNvSpPr>
            <a:spLocks noGrp="1"/>
          </p:cNvSpPr>
          <p:nvPr>
            <p:ph type="body" idx="1"/>
          </p:nvPr>
        </p:nvSpPr>
        <p:spPr>
          <a:xfrm>
            <a:off x="615811" y="4328511"/>
            <a:ext cx="8229600" cy="1143000"/>
          </a:xfrm>
        </p:spPr>
        <p:txBody>
          <a:bodyPr>
            <a:normAutofit fontScale="92500" lnSpcReduction="20000"/>
          </a:bodyPr>
          <a:lstStyle/>
          <a:p>
            <a:r>
              <a:rPr lang="fr-FR" sz="1800" b="1" dirty="0">
                <a:solidFill>
                  <a:srgbClr val="8A1B59"/>
                </a:solidFill>
              </a:rPr>
              <a:t>Ces pourcentages paraissent très élevés : près d’une erreur de signalement sur 4 en médiane </a:t>
            </a:r>
          </a:p>
          <a:p>
            <a:r>
              <a:rPr lang="fr-FR" sz="1800" dirty="0">
                <a:solidFill>
                  <a:srgbClr val="8A1B59"/>
                </a:solidFill>
              </a:rPr>
              <a:t>Toujours une grande disparité entre les maisons mères </a:t>
            </a:r>
          </a:p>
          <a:p>
            <a:r>
              <a:rPr lang="fr-FR" sz="1800" dirty="0">
                <a:solidFill>
                  <a:srgbClr val="8A1B59"/>
                </a:solidFill>
              </a:rPr>
              <a:t>un taux très élevé pour les plus mauvais atteignant jusqu’à 100 % (quartile 4)</a:t>
            </a:r>
          </a:p>
        </p:txBody>
      </p:sp>
      <p:graphicFrame>
        <p:nvGraphicFramePr>
          <p:cNvPr id="4" name="Tableau 3">
            <a:extLst>
              <a:ext uri="{FF2B5EF4-FFF2-40B4-BE49-F238E27FC236}">
                <a16:creationId xmlns:a16="http://schemas.microsoft.com/office/drawing/2014/main" id="{9BBFE593-3C52-EE80-DE43-DCB1649F9412}"/>
              </a:ext>
            </a:extLst>
          </p:cNvPr>
          <p:cNvGraphicFramePr>
            <a:graphicFrameLocks noGrp="1"/>
          </p:cNvGraphicFramePr>
          <p:nvPr>
            <p:extLst>
              <p:ext uri="{D42A27DB-BD31-4B8C-83A1-F6EECF244321}">
                <p14:modId xmlns:p14="http://schemas.microsoft.com/office/powerpoint/2010/main" val="1889738732"/>
              </p:ext>
            </p:extLst>
          </p:nvPr>
        </p:nvGraphicFramePr>
        <p:xfrm>
          <a:off x="6124421" y="1756059"/>
          <a:ext cx="2303755" cy="773430"/>
        </p:xfrm>
        <a:graphic>
          <a:graphicData uri="http://schemas.openxmlformats.org/drawingml/2006/table">
            <a:tbl>
              <a:tblPr/>
              <a:tblGrid>
                <a:gridCol w="781139">
                  <a:extLst>
                    <a:ext uri="{9D8B030D-6E8A-4147-A177-3AD203B41FA5}">
                      <a16:colId xmlns:a16="http://schemas.microsoft.com/office/drawing/2014/main" val="4099197449"/>
                    </a:ext>
                  </a:extLst>
                </a:gridCol>
                <a:gridCol w="761308">
                  <a:extLst>
                    <a:ext uri="{9D8B030D-6E8A-4147-A177-3AD203B41FA5}">
                      <a16:colId xmlns:a16="http://schemas.microsoft.com/office/drawing/2014/main" val="1408504752"/>
                    </a:ext>
                  </a:extLst>
                </a:gridCol>
                <a:gridCol w="761308">
                  <a:extLst>
                    <a:ext uri="{9D8B030D-6E8A-4147-A177-3AD203B41FA5}">
                      <a16:colId xmlns:a16="http://schemas.microsoft.com/office/drawing/2014/main" val="1063713497"/>
                    </a:ext>
                  </a:extLst>
                </a:gridCol>
              </a:tblGrid>
              <a:tr h="200025">
                <a:tc>
                  <a:txBody>
                    <a:bodyPr/>
                    <a:lstStyle/>
                    <a:p>
                      <a:pPr algn="l" fontAlgn="b">
                        <a:buNone/>
                      </a:pPr>
                      <a:r>
                        <a:rPr lang="fr-FR" sz="11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220624588"/>
                  </a:ext>
                </a:extLst>
              </a:tr>
              <a:tr h="180975">
                <a:tc>
                  <a:txBody>
                    <a:bodyPr/>
                    <a:lstStyle/>
                    <a:p>
                      <a:pPr algn="r" rtl="0" fontAlgn="ctr">
                        <a:buNone/>
                      </a:pPr>
                      <a:r>
                        <a:rPr lang="fr-FR" sz="1200" b="0" i="0" u="none" strike="noStrike" dirty="0">
                          <a:solidFill>
                            <a:srgbClr val="8A1B59"/>
                          </a:solidFill>
                          <a:effectLst/>
                          <a:latin typeface="Aptos Narrow" panose="020B0004020202020204" pitchFamily="34" charset="0"/>
                        </a:rPr>
                        <a:t>Médiane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24,5%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3762839785"/>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3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38,8%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extLst>
                  <a:ext uri="{0D108BD9-81ED-4DB2-BD59-A6C34878D82A}">
                    <a16:rowId xmlns:a16="http://schemas.microsoft.com/office/drawing/2014/main" val="1962040895"/>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4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100,0%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100,0%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800699529"/>
                  </a:ext>
                </a:extLst>
              </a:tr>
            </a:tbl>
          </a:graphicData>
        </a:graphic>
      </p:graphicFrame>
      <p:sp>
        <p:nvSpPr>
          <p:cNvPr id="6" name="Espace réservé du numéro de diapositive 5">
            <a:extLst>
              <a:ext uri="{FF2B5EF4-FFF2-40B4-BE49-F238E27FC236}">
                <a16:creationId xmlns:a16="http://schemas.microsoft.com/office/drawing/2014/main" id="{841A4C54-33E4-902A-742B-8D3E29B46163}"/>
              </a:ext>
            </a:extLst>
          </p:cNvPr>
          <p:cNvSpPr>
            <a:spLocks noGrp="1"/>
          </p:cNvSpPr>
          <p:nvPr>
            <p:ph type="sldNum" sz="quarter" idx="2"/>
          </p:nvPr>
        </p:nvSpPr>
        <p:spPr/>
        <p:txBody>
          <a:bodyPr/>
          <a:lstStyle/>
          <a:p>
            <a:fld id="{86CB4B4D-7CA3-9044-876B-883B54F8677D}" type="slidenum">
              <a:rPr lang="fr-FR" smtClean="0"/>
              <a:t>20</a:t>
            </a:fld>
            <a:endParaRPr lang="fr-FR" dirty="0"/>
          </a:p>
        </p:txBody>
      </p:sp>
      <p:sp>
        <p:nvSpPr>
          <p:cNvPr id="7" name="ZoneTexte 6">
            <a:extLst>
              <a:ext uri="{FF2B5EF4-FFF2-40B4-BE49-F238E27FC236}">
                <a16:creationId xmlns:a16="http://schemas.microsoft.com/office/drawing/2014/main" id="{4A97C9EE-CB7A-49EA-EAA8-4D7ACFF07ECB}"/>
              </a:ext>
            </a:extLst>
          </p:cNvPr>
          <p:cNvSpPr txBox="1"/>
          <p:nvPr/>
        </p:nvSpPr>
        <p:spPr>
          <a:xfrm>
            <a:off x="1160184" y="5481043"/>
            <a:ext cx="768522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a:ln>
                  <a:noFill/>
                </a:ln>
                <a:solidFill>
                  <a:srgbClr val="8A1B59"/>
                </a:solidFill>
                <a:effectLst/>
                <a:uFillTx/>
                <a:latin typeface="+mn-lt"/>
                <a:ea typeface="+mn-ea"/>
                <a:cs typeface="+mn-cs"/>
                <a:sym typeface="Calibri"/>
              </a:rPr>
              <a:t>cet indicateur mériterait d’être audité et analysé car il affecte considérablement les délais de SAV et la relation avec le client final 	 </a:t>
            </a:r>
          </a:p>
        </p:txBody>
      </p:sp>
      <p:pic>
        <p:nvPicPr>
          <p:cNvPr id="9" name="Graphique 8" descr="Index pointant vers la droite vu du côté du dos de la main contour">
            <a:extLst>
              <a:ext uri="{FF2B5EF4-FFF2-40B4-BE49-F238E27FC236}">
                <a16:creationId xmlns:a16="http://schemas.microsoft.com/office/drawing/2014/main" id="{8BD8F982-7022-3488-ADCE-809CF27B82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5456553"/>
            <a:ext cx="646330" cy="646330"/>
          </a:xfrm>
          <a:prstGeom prst="rect">
            <a:avLst/>
          </a:prstGeom>
        </p:spPr>
      </p:pic>
      <p:graphicFrame>
        <p:nvGraphicFramePr>
          <p:cNvPr id="8" name="Tableau 7">
            <a:extLst>
              <a:ext uri="{FF2B5EF4-FFF2-40B4-BE49-F238E27FC236}">
                <a16:creationId xmlns:a16="http://schemas.microsoft.com/office/drawing/2014/main" id="{CDC6D0C3-1449-E954-3C07-954E4A4DC6F6}"/>
              </a:ext>
            </a:extLst>
          </p:cNvPr>
          <p:cNvGraphicFramePr>
            <a:graphicFrameLocks noGrp="1"/>
          </p:cNvGraphicFramePr>
          <p:nvPr>
            <p:extLst>
              <p:ext uri="{D42A27DB-BD31-4B8C-83A1-F6EECF244321}">
                <p14:modId xmlns:p14="http://schemas.microsoft.com/office/powerpoint/2010/main" val="4167218817"/>
              </p:ext>
            </p:extLst>
          </p:nvPr>
        </p:nvGraphicFramePr>
        <p:xfrm>
          <a:off x="596869" y="1362823"/>
          <a:ext cx="3492500" cy="2781300"/>
        </p:xfrm>
        <a:graphic>
          <a:graphicData uri="http://schemas.openxmlformats.org/drawingml/2006/table">
            <a:tbl>
              <a:tblPr/>
              <a:tblGrid>
                <a:gridCol w="1969884">
                  <a:extLst>
                    <a:ext uri="{9D8B030D-6E8A-4147-A177-3AD203B41FA5}">
                      <a16:colId xmlns:a16="http://schemas.microsoft.com/office/drawing/2014/main" val="2004747041"/>
                    </a:ext>
                  </a:extLst>
                </a:gridCol>
                <a:gridCol w="761308">
                  <a:extLst>
                    <a:ext uri="{9D8B030D-6E8A-4147-A177-3AD203B41FA5}">
                      <a16:colId xmlns:a16="http://schemas.microsoft.com/office/drawing/2014/main" val="3082761585"/>
                    </a:ext>
                  </a:extLst>
                </a:gridCol>
                <a:gridCol w="761308">
                  <a:extLst>
                    <a:ext uri="{9D8B030D-6E8A-4147-A177-3AD203B41FA5}">
                      <a16:colId xmlns:a16="http://schemas.microsoft.com/office/drawing/2014/main" val="2927979855"/>
                    </a:ext>
                  </a:extLst>
                </a:gridCol>
              </a:tblGrid>
              <a:tr h="4857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36 : Taux de signalisation effectuée à tort par un opérateur commercial (pas de seuil ARCEP)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67846887"/>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63550335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14300408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61994872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428864296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91067352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74034633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407768333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54493504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41%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998915536"/>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41%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1266205262"/>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3274883026"/>
                  </a:ext>
                </a:extLst>
              </a:tr>
            </a:tbl>
          </a:graphicData>
        </a:graphic>
      </p:graphicFrame>
      <p:graphicFrame>
        <p:nvGraphicFramePr>
          <p:cNvPr id="10" name="Tableau 9">
            <a:extLst>
              <a:ext uri="{FF2B5EF4-FFF2-40B4-BE49-F238E27FC236}">
                <a16:creationId xmlns:a16="http://schemas.microsoft.com/office/drawing/2014/main" id="{FEEF2A7F-6BBE-FAE7-E6D9-C01AD1C82F86}"/>
              </a:ext>
            </a:extLst>
          </p:cNvPr>
          <p:cNvGraphicFramePr>
            <a:graphicFrameLocks noGrp="1"/>
          </p:cNvGraphicFramePr>
          <p:nvPr>
            <p:extLst>
              <p:ext uri="{D42A27DB-BD31-4B8C-83A1-F6EECF244321}">
                <p14:modId xmlns:p14="http://schemas.microsoft.com/office/powerpoint/2010/main" val="2168823760"/>
              </p:ext>
            </p:extLst>
          </p:nvPr>
        </p:nvGraphicFramePr>
        <p:xfrm>
          <a:off x="4439574" y="1848598"/>
          <a:ext cx="762000" cy="2295525"/>
        </p:xfrm>
        <a:graphic>
          <a:graphicData uri="http://schemas.openxmlformats.org/drawingml/2006/table">
            <a:tbl>
              <a:tblPr/>
              <a:tblGrid>
                <a:gridCol w="762000">
                  <a:extLst>
                    <a:ext uri="{9D8B030D-6E8A-4147-A177-3AD203B41FA5}">
                      <a16:colId xmlns:a16="http://schemas.microsoft.com/office/drawing/2014/main" val="4234681294"/>
                    </a:ext>
                  </a:extLst>
                </a:gridCol>
              </a:tblGrid>
              <a:tr h="200025">
                <a:tc>
                  <a:txBody>
                    <a:bodyPr/>
                    <a:lstStyle/>
                    <a:p>
                      <a:pPr algn="ctr" fontAlgn="ctr">
                        <a:buNone/>
                      </a:pPr>
                      <a:r>
                        <a:rPr lang="fr-FR" sz="1100" b="0" i="0" u="none" strike="noStrike">
                          <a:solidFill>
                            <a:srgbClr val="000000"/>
                          </a:solidFill>
                          <a:effectLst/>
                          <a:latin typeface="Aptos Narrow" panose="020B0004020202020204" pitchFamily="34" charset="0"/>
                        </a:rPr>
                        <a:t>Légende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356617221"/>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293774035"/>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370282234"/>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705481349"/>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2738171411"/>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28%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992774079"/>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32%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2312848447"/>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36%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2840018922"/>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41%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3573661886"/>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52%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3654466818"/>
                  </a:ext>
                </a:extLst>
              </a:tr>
              <a:tr h="381000">
                <a:tc>
                  <a:txBody>
                    <a:bodyPr/>
                    <a:lstStyle/>
                    <a:p>
                      <a:pPr algn="ctr" fontAlgn="ctr">
                        <a:buNone/>
                      </a:pPr>
                      <a:r>
                        <a:rPr lang="fr-FR" sz="1100" b="0" i="0" u="none" strike="noStrike" dirty="0">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1813939911"/>
                  </a:ext>
                </a:extLst>
              </a:tr>
            </a:tbl>
          </a:graphicData>
        </a:graphic>
      </p:graphicFrame>
    </p:spTree>
    <p:extLst>
      <p:ext uri="{BB962C8B-B14F-4D97-AF65-F5344CB8AC3E}">
        <p14:creationId xmlns:p14="http://schemas.microsoft.com/office/powerpoint/2010/main" val="23670531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EBBFC-76A3-3140-8A99-6C6DB69BBFD3}"/>
              </a:ext>
            </a:extLst>
          </p:cNvPr>
          <p:cNvSpPr>
            <a:spLocks noGrp="1"/>
          </p:cNvSpPr>
          <p:nvPr>
            <p:ph type="title"/>
          </p:nvPr>
        </p:nvSpPr>
        <p:spPr/>
        <p:txBody>
          <a:bodyPr>
            <a:noAutofit/>
          </a:bodyPr>
          <a:lstStyle/>
          <a:p>
            <a:r>
              <a:rPr lang="fr-FR" sz="3200" dirty="0"/>
              <a:t>Interruption moyenne de</a:t>
            </a:r>
            <a:br>
              <a:rPr lang="fr-FR" sz="3200" dirty="0"/>
            </a:br>
            <a:r>
              <a:rPr lang="fr-FR" sz="3200" dirty="0"/>
              <a:t> services (annuelle) en heures par abonné</a:t>
            </a:r>
          </a:p>
        </p:txBody>
      </p:sp>
      <p:sp>
        <p:nvSpPr>
          <p:cNvPr id="3" name="Espace réservé du texte 2">
            <a:extLst>
              <a:ext uri="{FF2B5EF4-FFF2-40B4-BE49-F238E27FC236}">
                <a16:creationId xmlns:a16="http://schemas.microsoft.com/office/drawing/2014/main" id="{8DCDC70C-2EF4-9BAF-8E7C-D515D6026092}"/>
              </a:ext>
            </a:extLst>
          </p:cNvPr>
          <p:cNvSpPr>
            <a:spLocks noGrp="1"/>
          </p:cNvSpPr>
          <p:nvPr>
            <p:ph type="body" idx="1"/>
          </p:nvPr>
        </p:nvSpPr>
        <p:spPr>
          <a:xfrm>
            <a:off x="457200" y="4563393"/>
            <a:ext cx="8229600" cy="773430"/>
          </a:xfrm>
        </p:spPr>
        <p:txBody>
          <a:bodyPr>
            <a:normAutofit/>
          </a:bodyPr>
          <a:lstStyle/>
          <a:p>
            <a:pPr marL="0" indent="0">
              <a:buNone/>
            </a:pPr>
            <a:r>
              <a:rPr lang="fr-FR" sz="1800" dirty="0">
                <a:solidFill>
                  <a:srgbClr val="8A1B59"/>
                </a:solidFill>
              </a:rPr>
              <a:t>L’amélioration est nettement perceptible pour tous les OI mais en notant toutefois que les moins bons en sont encore à plus de 2 heures par an en moyenne par abonnés.</a:t>
            </a:r>
          </a:p>
        </p:txBody>
      </p:sp>
      <p:graphicFrame>
        <p:nvGraphicFramePr>
          <p:cNvPr id="4" name="Tableau 3">
            <a:extLst>
              <a:ext uri="{FF2B5EF4-FFF2-40B4-BE49-F238E27FC236}">
                <a16:creationId xmlns:a16="http://schemas.microsoft.com/office/drawing/2014/main" id="{C4678D49-1A7E-7E65-C55A-75D7489D353F}"/>
              </a:ext>
            </a:extLst>
          </p:cNvPr>
          <p:cNvGraphicFramePr>
            <a:graphicFrameLocks noGrp="1"/>
          </p:cNvGraphicFramePr>
          <p:nvPr>
            <p:extLst>
              <p:ext uri="{D42A27DB-BD31-4B8C-83A1-F6EECF244321}">
                <p14:modId xmlns:p14="http://schemas.microsoft.com/office/powerpoint/2010/main" val="3278419178"/>
              </p:ext>
            </p:extLst>
          </p:nvPr>
        </p:nvGraphicFramePr>
        <p:xfrm>
          <a:off x="6452278" y="2082671"/>
          <a:ext cx="2234522" cy="773430"/>
        </p:xfrm>
        <a:graphic>
          <a:graphicData uri="http://schemas.openxmlformats.org/drawingml/2006/table">
            <a:tbl>
              <a:tblPr/>
              <a:tblGrid>
                <a:gridCol w="711906">
                  <a:extLst>
                    <a:ext uri="{9D8B030D-6E8A-4147-A177-3AD203B41FA5}">
                      <a16:colId xmlns:a16="http://schemas.microsoft.com/office/drawing/2014/main" val="2427152279"/>
                    </a:ext>
                  </a:extLst>
                </a:gridCol>
                <a:gridCol w="761308">
                  <a:extLst>
                    <a:ext uri="{9D8B030D-6E8A-4147-A177-3AD203B41FA5}">
                      <a16:colId xmlns:a16="http://schemas.microsoft.com/office/drawing/2014/main" val="3707356639"/>
                    </a:ext>
                  </a:extLst>
                </a:gridCol>
                <a:gridCol w="761308">
                  <a:extLst>
                    <a:ext uri="{9D8B030D-6E8A-4147-A177-3AD203B41FA5}">
                      <a16:colId xmlns:a16="http://schemas.microsoft.com/office/drawing/2014/main" val="1970482841"/>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560903520"/>
                  </a:ext>
                </a:extLst>
              </a:tr>
              <a:tr h="180975">
                <a:tc>
                  <a:txBody>
                    <a:bodyPr/>
                    <a:lstStyle/>
                    <a:p>
                      <a:pPr algn="r" rtl="0" fontAlgn="ctr">
                        <a:buNone/>
                      </a:pPr>
                      <a:r>
                        <a:rPr lang="fr-FR" sz="1200" b="0" i="0" u="none" strike="noStrike">
                          <a:solidFill>
                            <a:srgbClr val="8A1B59"/>
                          </a:solidFill>
                          <a:effectLst/>
                          <a:latin typeface="Aptos Narrow" panose="020B0004020202020204" pitchFamily="34" charset="0"/>
                        </a:rPr>
                        <a:t>Médiane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2596288658"/>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3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a:noFill/>
                    </a:lnB>
                    <a:noFill/>
                  </a:tcPr>
                </a:tc>
                <a:extLst>
                  <a:ext uri="{0D108BD9-81ED-4DB2-BD59-A6C34878D82A}">
                    <a16:rowId xmlns:a16="http://schemas.microsoft.com/office/drawing/2014/main" val="1607755392"/>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Quartile 4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80,6</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7,8</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2391398177"/>
                  </a:ext>
                </a:extLst>
              </a:tr>
            </a:tbl>
          </a:graphicData>
        </a:graphic>
      </p:graphicFrame>
      <p:sp>
        <p:nvSpPr>
          <p:cNvPr id="6" name="Espace réservé du numéro de diapositive 5">
            <a:extLst>
              <a:ext uri="{FF2B5EF4-FFF2-40B4-BE49-F238E27FC236}">
                <a16:creationId xmlns:a16="http://schemas.microsoft.com/office/drawing/2014/main" id="{2792F527-19C8-038A-C17F-734293FEAB99}"/>
              </a:ext>
            </a:extLst>
          </p:cNvPr>
          <p:cNvSpPr>
            <a:spLocks noGrp="1"/>
          </p:cNvSpPr>
          <p:nvPr>
            <p:ph type="sldNum" sz="quarter" idx="2"/>
          </p:nvPr>
        </p:nvSpPr>
        <p:spPr/>
        <p:txBody>
          <a:bodyPr/>
          <a:lstStyle/>
          <a:p>
            <a:fld id="{86CB4B4D-7CA3-9044-876B-883B54F8677D}" type="slidenum">
              <a:rPr lang="fr-FR" smtClean="0"/>
              <a:t>21</a:t>
            </a:fld>
            <a:endParaRPr lang="fr-FR" dirty="0"/>
          </a:p>
        </p:txBody>
      </p:sp>
      <p:graphicFrame>
        <p:nvGraphicFramePr>
          <p:cNvPr id="7" name="Tableau 6">
            <a:extLst>
              <a:ext uri="{FF2B5EF4-FFF2-40B4-BE49-F238E27FC236}">
                <a16:creationId xmlns:a16="http://schemas.microsoft.com/office/drawing/2014/main" id="{A5130618-228B-209B-FE98-6EB2BC069129}"/>
              </a:ext>
            </a:extLst>
          </p:cNvPr>
          <p:cNvGraphicFramePr>
            <a:graphicFrameLocks noGrp="1"/>
          </p:cNvGraphicFramePr>
          <p:nvPr>
            <p:extLst>
              <p:ext uri="{D42A27DB-BD31-4B8C-83A1-F6EECF244321}">
                <p14:modId xmlns:p14="http://schemas.microsoft.com/office/powerpoint/2010/main" val="2564964674"/>
              </p:ext>
            </p:extLst>
          </p:nvPr>
        </p:nvGraphicFramePr>
        <p:xfrm>
          <a:off x="457200" y="1521177"/>
          <a:ext cx="3492500" cy="2705100"/>
        </p:xfrm>
        <a:graphic>
          <a:graphicData uri="http://schemas.openxmlformats.org/drawingml/2006/table">
            <a:tbl>
              <a:tblPr/>
              <a:tblGrid>
                <a:gridCol w="1969884">
                  <a:extLst>
                    <a:ext uri="{9D8B030D-6E8A-4147-A177-3AD203B41FA5}">
                      <a16:colId xmlns:a16="http://schemas.microsoft.com/office/drawing/2014/main" val="1918556414"/>
                    </a:ext>
                  </a:extLst>
                </a:gridCol>
                <a:gridCol w="761308">
                  <a:extLst>
                    <a:ext uri="{9D8B030D-6E8A-4147-A177-3AD203B41FA5}">
                      <a16:colId xmlns:a16="http://schemas.microsoft.com/office/drawing/2014/main" val="3972785402"/>
                    </a:ext>
                  </a:extLst>
                </a:gridCol>
                <a:gridCol w="761308">
                  <a:extLst>
                    <a:ext uri="{9D8B030D-6E8A-4147-A177-3AD203B41FA5}">
                      <a16:colId xmlns:a16="http://schemas.microsoft.com/office/drawing/2014/main" val="1689784758"/>
                    </a:ext>
                  </a:extLst>
                </a:gridCol>
              </a:tblGrid>
              <a:tr h="409575">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37 : Interruption moyenne de services (annuelle) - (pas de seuil ARCEP)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9072353"/>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10597533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3,1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Calibri" panose="020F050202020403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69403002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Calibri" panose="020F0502020204030204" pitchFamily="34" charset="0"/>
                        </a:rPr>
                        <a:t>0,5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337035206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4,1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tc>
                  <a:txBody>
                    <a:bodyPr/>
                    <a:lstStyle/>
                    <a:p>
                      <a:pPr algn="ctr" fontAlgn="ctr">
                        <a:buNone/>
                      </a:pPr>
                      <a:r>
                        <a:rPr lang="fr-FR" sz="1100" b="0" i="0" u="none" strike="noStrike">
                          <a:solidFill>
                            <a:srgbClr val="8A1B59"/>
                          </a:solidFill>
                          <a:effectLst/>
                          <a:latin typeface="Calibri" panose="020F050202020403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393271667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tc>
                  <a:txBody>
                    <a:bodyPr/>
                    <a:lstStyle/>
                    <a:p>
                      <a:pPr algn="ctr" fontAlgn="ctr">
                        <a:buNone/>
                      </a:pPr>
                      <a:r>
                        <a:rPr lang="fr-FR" sz="1100" b="0" i="0" u="none" strike="noStrike">
                          <a:solidFill>
                            <a:srgbClr val="8A1B59"/>
                          </a:solidFill>
                          <a:effectLst/>
                          <a:latin typeface="Calibri" panose="020F0502020204030204" pitchFamily="34" charset="0"/>
                        </a:rPr>
                        <a:t>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179347754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10,8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Calibri" panose="020F050202020403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244578028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14,6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Calibri" panose="020F050202020403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116682997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Calibri" panose="020F0502020204030204" pitchFamily="34" charset="0"/>
                        </a:rPr>
                        <a:t>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62706567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11,9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Calibri" panose="020F0502020204030204" pitchFamily="34" charset="0"/>
                        </a:rPr>
                        <a:t>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302256592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Calibri" panose="020F0502020204030204" pitchFamily="34" charset="0"/>
                        </a:rPr>
                        <a:t>3,1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4211863976"/>
                  </a:ext>
                </a:extLst>
              </a:tr>
              <a:tr h="3810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Calibri" panose="020F0502020204030204" pitchFamily="34" charset="0"/>
                        </a:rPr>
                        <a:t>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tc>
                  <a:txBody>
                    <a:bodyPr/>
                    <a:lstStyle/>
                    <a:p>
                      <a:pPr algn="ctr" fontAlgn="ctr">
                        <a:buNone/>
                      </a:pPr>
                      <a:r>
                        <a:rPr lang="fr-FR" sz="1100" b="0" i="0" u="none" strike="noStrike" dirty="0">
                          <a:solidFill>
                            <a:srgbClr val="8A1B59"/>
                          </a:solidFill>
                          <a:effectLst/>
                          <a:latin typeface="Calibri" panose="020F050202020403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A02B93"/>
                      </a:fgClr>
                      <a:bgClr>
                        <a:srgbClr val="FFFFFF"/>
                      </a:bgClr>
                    </a:pattFill>
                  </a:tcPr>
                </a:tc>
                <a:extLst>
                  <a:ext uri="{0D108BD9-81ED-4DB2-BD59-A6C34878D82A}">
                    <a16:rowId xmlns:a16="http://schemas.microsoft.com/office/drawing/2014/main" val="4045431893"/>
                  </a:ext>
                </a:extLst>
              </a:tr>
            </a:tbl>
          </a:graphicData>
        </a:graphic>
      </p:graphicFrame>
      <p:graphicFrame>
        <p:nvGraphicFramePr>
          <p:cNvPr id="8" name="Tableau 7">
            <a:extLst>
              <a:ext uri="{FF2B5EF4-FFF2-40B4-BE49-F238E27FC236}">
                <a16:creationId xmlns:a16="http://schemas.microsoft.com/office/drawing/2014/main" id="{8991FFB2-6722-7B4B-2DC6-DFF78191123F}"/>
              </a:ext>
            </a:extLst>
          </p:cNvPr>
          <p:cNvGraphicFramePr>
            <a:graphicFrameLocks noGrp="1"/>
          </p:cNvGraphicFramePr>
          <p:nvPr>
            <p:extLst>
              <p:ext uri="{D42A27DB-BD31-4B8C-83A1-F6EECF244321}">
                <p14:modId xmlns:p14="http://schemas.microsoft.com/office/powerpoint/2010/main" val="536857976"/>
              </p:ext>
            </p:extLst>
          </p:nvPr>
        </p:nvGraphicFramePr>
        <p:xfrm>
          <a:off x="4432302" y="1930752"/>
          <a:ext cx="762000" cy="2295525"/>
        </p:xfrm>
        <a:graphic>
          <a:graphicData uri="http://schemas.openxmlformats.org/drawingml/2006/table">
            <a:tbl>
              <a:tblPr/>
              <a:tblGrid>
                <a:gridCol w="762000">
                  <a:extLst>
                    <a:ext uri="{9D8B030D-6E8A-4147-A177-3AD203B41FA5}">
                      <a16:colId xmlns:a16="http://schemas.microsoft.com/office/drawing/2014/main" val="2221417471"/>
                    </a:ext>
                  </a:extLst>
                </a:gridCol>
              </a:tblGrid>
              <a:tr h="200025">
                <a:tc>
                  <a:txBody>
                    <a:bodyPr/>
                    <a:lstStyle/>
                    <a:p>
                      <a:pPr algn="ctr" fontAlgn="ctr">
                        <a:buNone/>
                      </a:pPr>
                      <a:r>
                        <a:rPr lang="fr-FR" sz="1100" b="0" i="0" u="none" strike="noStrike">
                          <a:solidFill>
                            <a:srgbClr val="000000"/>
                          </a:solidFill>
                          <a:effectLst/>
                          <a:latin typeface="Aptos Narrow" panose="020B0004020202020204" pitchFamily="34" charset="0"/>
                        </a:rPr>
                        <a:t>Légende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28287737"/>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4293391808"/>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0,7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1248489125"/>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501409908"/>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3337585644"/>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2572692753"/>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1837376065"/>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3,7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2628209855"/>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5,7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1965489002"/>
                  </a:ext>
                </a:extLst>
              </a:tr>
              <a:tr h="190500">
                <a:tc>
                  <a:txBody>
                    <a:bodyPr/>
                    <a:lstStyle/>
                    <a:p>
                      <a:pPr algn="ctr" fontAlgn="ctr">
                        <a:buNone/>
                      </a:pPr>
                      <a:r>
                        <a:rPr lang="fr-FR" sz="1100" b="0" i="0" u="none" strike="noStrike">
                          <a:solidFill>
                            <a:srgbClr val="8A1B59"/>
                          </a:solidFill>
                          <a:effectLst/>
                          <a:latin typeface="Calibri" panose="020F0502020204030204" pitchFamily="34" charset="0"/>
                        </a:rPr>
                        <a:t>19,1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179834333"/>
                  </a:ext>
                </a:extLst>
              </a:tr>
              <a:tr h="381000">
                <a:tc>
                  <a:txBody>
                    <a:bodyPr/>
                    <a:lstStyle/>
                    <a:p>
                      <a:pPr algn="ctr" fontAlgn="ctr">
                        <a:buNone/>
                      </a:pPr>
                      <a:r>
                        <a:rPr lang="fr-FR" sz="1100" b="0" i="0" u="none" strike="noStrike" dirty="0">
                          <a:solidFill>
                            <a:srgbClr val="8A1B59"/>
                          </a:solidFill>
                          <a:effectLst/>
                          <a:latin typeface="Calibri" panose="020F0502020204030204" pitchFamily="34" charset="0"/>
                        </a:rPr>
                        <a:t>76,4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3973697391"/>
                  </a:ext>
                </a:extLst>
              </a:tr>
            </a:tbl>
          </a:graphicData>
        </a:graphic>
      </p:graphicFrame>
    </p:spTree>
    <p:extLst>
      <p:ext uri="{BB962C8B-B14F-4D97-AF65-F5344CB8AC3E}">
        <p14:creationId xmlns:p14="http://schemas.microsoft.com/office/powerpoint/2010/main" val="7408108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CA145-71EB-DA8C-6AB2-EF12CF118D0C}"/>
              </a:ext>
            </a:extLst>
          </p:cNvPr>
          <p:cNvSpPr>
            <a:spLocks noGrp="1"/>
          </p:cNvSpPr>
          <p:nvPr>
            <p:ph type="title"/>
          </p:nvPr>
        </p:nvSpPr>
        <p:spPr/>
        <p:txBody>
          <a:bodyPr>
            <a:normAutofit/>
          </a:bodyPr>
          <a:lstStyle/>
          <a:p>
            <a:r>
              <a:rPr lang="fr-FR" sz="3200" dirty="0"/>
              <a:t>Revue des indicateurs </a:t>
            </a:r>
            <a:br>
              <a:rPr lang="fr-FR" sz="3200" dirty="0"/>
            </a:br>
            <a:r>
              <a:rPr lang="fr-FR" sz="3200" dirty="0"/>
              <a:t>problématiques</a:t>
            </a:r>
          </a:p>
        </p:txBody>
      </p:sp>
      <p:sp>
        <p:nvSpPr>
          <p:cNvPr id="3" name="Espace réservé du texte 2">
            <a:extLst>
              <a:ext uri="{FF2B5EF4-FFF2-40B4-BE49-F238E27FC236}">
                <a16:creationId xmlns:a16="http://schemas.microsoft.com/office/drawing/2014/main" id="{2ECB4224-4DE8-1141-6722-CEE6DFAA5B3D}"/>
              </a:ext>
            </a:extLst>
          </p:cNvPr>
          <p:cNvSpPr>
            <a:spLocks noGrp="1"/>
          </p:cNvSpPr>
          <p:nvPr>
            <p:ph type="body" idx="1"/>
          </p:nvPr>
        </p:nvSpPr>
        <p:spPr>
          <a:xfrm>
            <a:off x="457200" y="5191947"/>
            <a:ext cx="8229600" cy="1029081"/>
          </a:xfrm>
        </p:spPr>
        <p:txBody>
          <a:bodyPr>
            <a:normAutofit fontScale="92500"/>
          </a:bodyPr>
          <a:lstStyle/>
          <a:p>
            <a:pPr marL="0" indent="0">
              <a:buNone/>
            </a:pPr>
            <a:r>
              <a:rPr lang="fr-FR" sz="1800" dirty="0">
                <a:solidFill>
                  <a:srgbClr val="8A1B59"/>
                </a:solidFill>
              </a:rPr>
              <a:t>Ci-dessus sont listés les huit indicateurs les plus éloignés des seuils prescrits par l’ARCEP dont ceux surlignés en rouge sont très éloignés du seuil prescrit, les indicateurs 23 et 26 s’en rapprochant sans l’atteindre encore et un seul l’atteignant tout juste (en moyenne) !</a:t>
            </a:r>
          </a:p>
        </p:txBody>
      </p:sp>
      <p:sp>
        <p:nvSpPr>
          <p:cNvPr id="5" name="Espace réservé du numéro de diapositive 4">
            <a:extLst>
              <a:ext uri="{FF2B5EF4-FFF2-40B4-BE49-F238E27FC236}">
                <a16:creationId xmlns:a16="http://schemas.microsoft.com/office/drawing/2014/main" id="{8EB2F823-2338-18F3-2801-C779FE0FE15A}"/>
              </a:ext>
            </a:extLst>
          </p:cNvPr>
          <p:cNvSpPr>
            <a:spLocks noGrp="1"/>
          </p:cNvSpPr>
          <p:nvPr>
            <p:ph type="sldNum" sz="quarter" idx="2"/>
          </p:nvPr>
        </p:nvSpPr>
        <p:spPr/>
        <p:txBody>
          <a:bodyPr/>
          <a:lstStyle/>
          <a:p>
            <a:fld id="{86CB4B4D-7CA3-9044-876B-883B54F8677D}" type="slidenum">
              <a:rPr lang="fr-FR" smtClean="0"/>
              <a:t>22</a:t>
            </a:fld>
            <a:endParaRPr lang="fr-FR" dirty="0"/>
          </a:p>
        </p:txBody>
      </p:sp>
      <p:graphicFrame>
        <p:nvGraphicFramePr>
          <p:cNvPr id="4" name="Tableau 3">
            <a:extLst>
              <a:ext uri="{FF2B5EF4-FFF2-40B4-BE49-F238E27FC236}">
                <a16:creationId xmlns:a16="http://schemas.microsoft.com/office/drawing/2014/main" id="{4335C729-C050-4A6B-556E-3659B3792851}"/>
              </a:ext>
            </a:extLst>
          </p:cNvPr>
          <p:cNvGraphicFramePr>
            <a:graphicFrameLocks noGrp="1"/>
          </p:cNvGraphicFramePr>
          <p:nvPr>
            <p:extLst>
              <p:ext uri="{D42A27DB-BD31-4B8C-83A1-F6EECF244321}">
                <p14:modId xmlns:p14="http://schemas.microsoft.com/office/powerpoint/2010/main" val="1488247418"/>
              </p:ext>
            </p:extLst>
          </p:nvPr>
        </p:nvGraphicFramePr>
        <p:xfrm>
          <a:off x="658088" y="1318427"/>
          <a:ext cx="7899400" cy="2404110"/>
        </p:xfrm>
        <a:graphic>
          <a:graphicData uri="http://schemas.openxmlformats.org/drawingml/2006/table">
            <a:tbl>
              <a:tblPr/>
              <a:tblGrid>
                <a:gridCol w="447495">
                  <a:extLst>
                    <a:ext uri="{9D8B030D-6E8A-4147-A177-3AD203B41FA5}">
                      <a16:colId xmlns:a16="http://schemas.microsoft.com/office/drawing/2014/main" val="2393846327"/>
                    </a:ext>
                  </a:extLst>
                </a:gridCol>
                <a:gridCol w="6474398">
                  <a:extLst>
                    <a:ext uri="{9D8B030D-6E8A-4147-A177-3AD203B41FA5}">
                      <a16:colId xmlns:a16="http://schemas.microsoft.com/office/drawing/2014/main" val="2880906111"/>
                    </a:ext>
                  </a:extLst>
                </a:gridCol>
                <a:gridCol w="495101">
                  <a:extLst>
                    <a:ext uri="{9D8B030D-6E8A-4147-A177-3AD203B41FA5}">
                      <a16:colId xmlns:a16="http://schemas.microsoft.com/office/drawing/2014/main" val="2063538642"/>
                    </a:ext>
                  </a:extLst>
                </a:gridCol>
                <a:gridCol w="482406">
                  <a:extLst>
                    <a:ext uri="{9D8B030D-6E8A-4147-A177-3AD203B41FA5}">
                      <a16:colId xmlns:a16="http://schemas.microsoft.com/office/drawing/2014/main" val="199928309"/>
                    </a:ext>
                  </a:extLst>
                </a:gridCol>
              </a:tblGrid>
              <a:tr h="190500">
                <a:tc gridSpan="2">
                  <a:txBody>
                    <a:bodyPr/>
                    <a:lstStyle/>
                    <a:p>
                      <a:pPr algn="l" fontAlgn="ctr">
                        <a:buNone/>
                      </a:pPr>
                      <a:r>
                        <a:rPr lang="fr-FR" sz="1100" b="0" i="0" u="none" strike="noStrike">
                          <a:solidFill>
                            <a:srgbClr val="8A1B59"/>
                          </a:solidFill>
                          <a:effectLst/>
                          <a:latin typeface="Aptos Narrow" panose="020B0004020202020204" pitchFamily="34" charset="0"/>
                        </a:rPr>
                        <a:t>N° et intitulé de l'indicateur</a:t>
                      </a:r>
                    </a:p>
                  </a:txBody>
                  <a:tcPr marL="25717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a:txBody>
                    <a:bodyPr/>
                    <a:lstStyle/>
                    <a:p>
                      <a:pPr algn="ctr" fontAlgn="ctr">
                        <a:buNone/>
                      </a:pPr>
                      <a:r>
                        <a:rPr lang="fr-FR" sz="11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E6F5"/>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E6F5"/>
                    </a:solidFill>
                  </a:tcPr>
                </a:tc>
                <a:extLst>
                  <a:ext uri="{0D108BD9-81ED-4DB2-BD59-A6C34878D82A}">
                    <a16:rowId xmlns:a16="http://schemas.microsoft.com/office/drawing/2014/main" val="2925813725"/>
                  </a:ext>
                </a:extLst>
              </a:tr>
              <a:tr h="381000">
                <a:tc>
                  <a:txBody>
                    <a:bodyPr/>
                    <a:lstStyle/>
                    <a:p>
                      <a:pPr algn="ctr" fontAlgn="ctr">
                        <a:buNone/>
                      </a:pPr>
                      <a:r>
                        <a:rPr lang="fr-FR" sz="1100" b="0" i="0" u="none" strike="noStrike">
                          <a:solidFill>
                            <a:srgbClr val="8A1B59"/>
                          </a:solidFill>
                          <a:effectLst/>
                          <a:latin typeface="Aptos Narrow" panose="020B0004020202020204" pitchFamily="34" charset="0"/>
                        </a:rPr>
                        <a:t>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ctr">
                        <a:buNone/>
                      </a:pPr>
                      <a:r>
                        <a:rPr lang="fr-FR" sz="1100" b="0" i="0" u="none" strike="noStrike">
                          <a:solidFill>
                            <a:srgbClr val="8A1B59"/>
                          </a:solidFill>
                          <a:effectLst/>
                          <a:latin typeface="Aptos Narrow" panose="020B0004020202020204" pitchFamily="34" charset="0"/>
                        </a:rPr>
                        <a:t>En cas de réapprovisionnement à froid, délai de communication d’une nouvelle route optique sans lourds travaux de génie civil – 80e centile (seuil plafond de 7 JO)</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9857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98570"/>
                    </a:solidFill>
                  </a:tcPr>
                </a:tc>
                <a:extLst>
                  <a:ext uri="{0D108BD9-81ED-4DB2-BD59-A6C34878D82A}">
                    <a16:rowId xmlns:a16="http://schemas.microsoft.com/office/drawing/2014/main" val="1305187063"/>
                  </a:ext>
                </a:extLst>
              </a:tr>
              <a:tr h="381000">
                <a:tc>
                  <a:txBody>
                    <a:bodyPr/>
                    <a:lstStyle/>
                    <a:p>
                      <a:pPr algn="ctr" fontAlgn="ctr">
                        <a:buNone/>
                      </a:pPr>
                      <a:r>
                        <a:rPr lang="fr-FR" sz="1100" b="0" i="0" u="none" strike="noStrike">
                          <a:solidFill>
                            <a:srgbClr val="8A1B59"/>
                          </a:solidFill>
                          <a:effectLst/>
                          <a:latin typeface="Aptos Narrow" panose="020B0004020202020204" pitchFamily="34" charset="0"/>
                        </a:rPr>
                        <a:t>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ctr">
                        <a:buNone/>
                      </a:pPr>
                      <a:r>
                        <a:rPr lang="fr-FR" sz="1100" b="0" i="0" u="none" strike="noStrike">
                          <a:solidFill>
                            <a:srgbClr val="8A1B59"/>
                          </a:solidFill>
                          <a:effectLst/>
                          <a:latin typeface="Aptos Narrow" panose="020B0004020202020204" pitchFamily="34" charset="0"/>
                        </a:rPr>
                        <a:t>En cas de réapprovisionnement à froid, délai de communication d’une nouvelle route optique avec lourds travaux de génie civil – 80e centile  (seuil plafond de 25 JO)</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E683"/>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CBF7B"/>
                    </a:solidFill>
                  </a:tcPr>
                </a:tc>
                <a:extLst>
                  <a:ext uri="{0D108BD9-81ED-4DB2-BD59-A6C34878D82A}">
                    <a16:rowId xmlns:a16="http://schemas.microsoft.com/office/drawing/2014/main" val="1558255372"/>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ctr">
                        <a:buNone/>
                      </a:pPr>
                      <a:r>
                        <a:rPr lang="fr-FR" sz="1100" b="0" i="0" u="none" strike="noStrike">
                          <a:solidFill>
                            <a:srgbClr val="8A1B59"/>
                          </a:solidFill>
                          <a:effectLst/>
                          <a:latin typeface="Aptos Narrow" panose="020B0004020202020204" pitchFamily="34" charset="0"/>
                        </a:rPr>
                        <a:t>Délai de rétablissement sur le segment PM-PBO – 95e centile  (seuil plafond de 6 JO)</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E683"/>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2159117033"/>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b">
                        <a:buNone/>
                      </a:pPr>
                      <a:r>
                        <a:rPr lang="fr-FR" sz="1100" b="0" i="0" u="none" strike="noStrike">
                          <a:solidFill>
                            <a:srgbClr val="8A1B59"/>
                          </a:solidFill>
                          <a:effectLst/>
                          <a:latin typeface="Aptos Narrow" panose="020B0004020202020204" pitchFamily="34" charset="0"/>
                        </a:rPr>
                        <a:t>Taux de respect du délai de rétablissement des accès avec qualité de service renforcée </a:t>
                      </a:r>
                      <a:br>
                        <a:rPr lang="fr-FR" sz="1100" b="0" i="0" u="none" strike="noStrike">
                          <a:solidFill>
                            <a:srgbClr val="8A1B59"/>
                          </a:solidFill>
                          <a:effectLst/>
                          <a:latin typeface="Aptos Narrow" panose="020B0004020202020204" pitchFamily="34" charset="0"/>
                        </a:rPr>
                      </a:br>
                      <a:r>
                        <a:rPr lang="fr-FR" sz="1100" b="0" i="0" u="none" strike="noStrike">
                          <a:solidFill>
                            <a:srgbClr val="8A1B59"/>
                          </a:solidFill>
                          <a:effectLst/>
                          <a:latin typeface="Aptos Narrow" panose="020B0004020202020204" pitchFamily="34" charset="0"/>
                        </a:rPr>
                        <a:t>(seuil plancher de 80%)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extLst>
                  <a:ext uri="{0D108BD9-81ED-4DB2-BD59-A6C34878D82A}">
                    <a16:rowId xmlns:a16="http://schemas.microsoft.com/office/drawing/2014/main" val="1259754307"/>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b">
                        <a:buNone/>
                      </a:pPr>
                      <a:r>
                        <a:rPr lang="fr-FR" sz="1100" b="0" i="0" u="none" strike="noStrike">
                          <a:solidFill>
                            <a:srgbClr val="8A1B59"/>
                          </a:solidFill>
                          <a:effectLst/>
                          <a:latin typeface="Aptos Narrow" panose="020B0004020202020204" pitchFamily="34" charset="0"/>
                        </a:rPr>
                        <a:t>Taux de respect de l’interruption maximum de services des accès GTR 10h HO (seuil plancher de 99%)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E683"/>
                    </a:solidFill>
                  </a:tcPr>
                </a:tc>
                <a:extLst>
                  <a:ext uri="{0D108BD9-81ED-4DB2-BD59-A6C34878D82A}">
                    <a16:rowId xmlns:a16="http://schemas.microsoft.com/office/drawing/2014/main" val="1302934637"/>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b">
                        <a:buNone/>
                      </a:pPr>
                      <a:r>
                        <a:rPr lang="fr-FR" sz="1100" b="0" i="0" u="none" strike="noStrike">
                          <a:solidFill>
                            <a:srgbClr val="8A1B59"/>
                          </a:solidFill>
                          <a:effectLst/>
                          <a:latin typeface="Aptos Narrow" panose="020B0004020202020204" pitchFamily="34" charset="0"/>
                        </a:rPr>
                        <a:t>Taux de respect de la date de livraison de l’accès avec GTR 4h HO/HNO – mode OI (seuil plancher 90%)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extLst>
                  <a:ext uri="{0D108BD9-81ED-4DB2-BD59-A6C34878D82A}">
                    <a16:rowId xmlns:a16="http://schemas.microsoft.com/office/drawing/2014/main" val="3497011932"/>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26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b">
                        <a:buNone/>
                      </a:pPr>
                      <a:r>
                        <a:rPr lang="fr-FR" sz="1100" b="0" i="0" u="none" strike="noStrike">
                          <a:solidFill>
                            <a:srgbClr val="8A1B59"/>
                          </a:solidFill>
                          <a:effectLst/>
                          <a:latin typeface="Aptos Narrow" panose="020B0004020202020204" pitchFamily="34" charset="0"/>
                        </a:rPr>
                        <a:t>Taux de respect de l’interruption maximum de services des accès GTR 4h HO/HNO </a:t>
                      </a:r>
                      <a:br>
                        <a:rPr lang="fr-FR" sz="1100" b="0" i="0" u="none" strike="noStrike">
                          <a:solidFill>
                            <a:srgbClr val="8A1B59"/>
                          </a:solidFill>
                          <a:effectLst/>
                          <a:latin typeface="Aptos Narrow" panose="020B0004020202020204" pitchFamily="34" charset="0"/>
                        </a:rPr>
                      </a:br>
                      <a:r>
                        <a:rPr lang="fr-FR" sz="1100" b="0" i="0" u="none" strike="noStrike">
                          <a:solidFill>
                            <a:srgbClr val="8A1B59"/>
                          </a:solidFill>
                          <a:effectLst/>
                          <a:latin typeface="Aptos Narrow" panose="020B0004020202020204" pitchFamily="34" charset="0"/>
                        </a:rPr>
                        <a:t>(seuil plancher de 99,9%)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99,5%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E683"/>
                    </a:solidFill>
                  </a:tcPr>
                </a:tc>
                <a:extLst>
                  <a:ext uri="{0D108BD9-81ED-4DB2-BD59-A6C34878D82A}">
                    <a16:rowId xmlns:a16="http://schemas.microsoft.com/office/drawing/2014/main" val="2745217605"/>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36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l" fontAlgn="b">
                        <a:buNone/>
                      </a:pPr>
                      <a:r>
                        <a:rPr lang="fr-FR" sz="1100" b="0" i="0" u="none" strike="noStrike">
                          <a:solidFill>
                            <a:srgbClr val="8A1B59"/>
                          </a:solidFill>
                          <a:effectLst/>
                          <a:latin typeface="Aptos Narrow" panose="020B0004020202020204" pitchFamily="34" charset="0"/>
                        </a:rPr>
                        <a:t>Taux de signalisation effectuée à tort par un opérateur commercial (pas de seuil ARCEP)</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ctr">
                        <a:buNone/>
                      </a:pPr>
                      <a:r>
                        <a:rPr lang="fr-FR" sz="1100" b="0" i="0" u="none" strike="noStrike">
                          <a:solidFill>
                            <a:srgbClr val="8A1B59"/>
                          </a:solidFill>
                          <a:effectLst/>
                          <a:latin typeface="Aptos Narrow" panose="020B0004020202020204" pitchFamily="34" charset="0"/>
                        </a:rPr>
                        <a:t>26,9%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8726D"/>
                    </a:solidFill>
                  </a:tcPr>
                </a:tc>
                <a:tc>
                  <a:txBody>
                    <a:bodyPr/>
                    <a:lstStyle/>
                    <a:p>
                      <a:pPr algn="r" fontAlgn="ctr">
                        <a:buNone/>
                      </a:pPr>
                      <a:r>
                        <a:rPr lang="fr-FR" sz="1100" b="0" i="0" u="none" strike="noStrike" dirty="0">
                          <a:solidFill>
                            <a:srgbClr val="8A1B59"/>
                          </a:solidFill>
                          <a:effectLst/>
                          <a:latin typeface="Aptos Narrow" panose="020B0004020202020204" pitchFamily="34" charset="0"/>
                        </a:rPr>
                        <a:t>24,5%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DC796E"/>
                    </a:solidFill>
                  </a:tcPr>
                </a:tc>
                <a:extLst>
                  <a:ext uri="{0D108BD9-81ED-4DB2-BD59-A6C34878D82A}">
                    <a16:rowId xmlns:a16="http://schemas.microsoft.com/office/drawing/2014/main" val="478588117"/>
                  </a:ext>
                </a:extLst>
              </a:tr>
            </a:tbl>
          </a:graphicData>
        </a:graphic>
      </p:graphicFrame>
      <p:graphicFrame>
        <p:nvGraphicFramePr>
          <p:cNvPr id="7" name="Tableau 6">
            <a:extLst>
              <a:ext uri="{FF2B5EF4-FFF2-40B4-BE49-F238E27FC236}">
                <a16:creationId xmlns:a16="http://schemas.microsoft.com/office/drawing/2014/main" id="{6CFA9598-E229-8B12-EA8B-C408EA5CD23F}"/>
              </a:ext>
            </a:extLst>
          </p:cNvPr>
          <p:cNvGraphicFramePr>
            <a:graphicFrameLocks noGrp="1"/>
          </p:cNvGraphicFramePr>
          <p:nvPr>
            <p:extLst>
              <p:ext uri="{D42A27DB-BD31-4B8C-83A1-F6EECF244321}">
                <p14:modId xmlns:p14="http://schemas.microsoft.com/office/powerpoint/2010/main" val="2088500960"/>
              </p:ext>
            </p:extLst>
          </p:nvPr>
        </p:nvGraphicFramePr>
        <p:xfrm>
          <a:off x="2978582" y="3790492"/>
          <a:ext cx="2565400" cy="1333500"/>
        </p:xfrm>
        <a:graphic>
          <a:graphicData uri="http://schemas.openxmlformats.org/drawingml/2006/table">
            <a:tbl>
              <a:tblPr/>
              <a:tblGrid>
                <a:gridCol w="762944">
                  <a:extLst>
                    <a:ext uri="{9D8B030D-6E8A-4147-A177-3AD203B41FA5}">
                      <a16:colId xmlns:a16="http://schemas.microsoft.com/office/drawing/2014/main" val="2456023339"/>
                    </a:ext>
                  </a:extLst>
                </a:gridCol>
                <a:gridCol w="1039512">
                  <a:extLst>
                    <a:ext uri="{9D8B030D-6E8A-4147-A177-3AD203B41FA5}">
                      <a16:colId xmlns:a16="http://schemas.microsoft.com/office/drawing/2014/main" val="868775527"/>
                    </a:ext>
                  </a:extLst>
                </a:gridCol>
                <a:gridCol w="762944">
                  <a:extLst>
                    <a:ext uri="{9D8B030D-6E8A-4147-A177-3AD203B41FA5}">
                      <a16:colId xmlns:a16="http://schemas.microsoft.com/office/drawing/2014/main" val="1025736716"/>
                    </a:ext>
                  </a:extLst>
                </a:gridCol>
              </a:tblGrid>
              <a:tr h="190500">
                <a:tc gridSpan="3">
                  <a:txBody>
                    <a:bodyPr/>
                    <a:lstStyle/>
                    <a:p>
                      <a:pPr algn="ctr" fontAlgn="ctr">
                        <a:buNone/>
                      </a:pPr>
                      <a:r>
                        <a:rPr lang="fr-FR" sz="1100" b="0" i="0" u="none" strike="noStrike">
                          <a:solidFill>
                            <a:srgbClr val="8A1B59"/>
                          </a:solidFill>
                          <a:effectLst/>
                          <a:latin typeface="Aptos Narrow" panose="020B0004020202020204" pitchFamily="34" charset="0"/>
                        </a:rPr>
                        <a:t>Légende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E6F5"/>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24979946"/>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Plancher</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E6F5"/>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Plafond</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E6F5"/>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Pas de seuil</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E6F5"/>
                    </a:solidFill>
                  </a:tcPr>
                </a:tc>
                <a:extLst>
                  <a:ext uri="{0D108BD9-81ED-4DB2-BD59-A6C34878D82A}">
                    <a16:rowId xmlns:a16="http://schemas.microsoft.com/office/drawing/2014/main" val="17560476"/>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&gt;= 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&lt;=100%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63BE7B"/>
                    </a:solidFill>
                  </a:tcPr>
                </a:tc>
                <a:extLst>
                  <a:ext uri="{0D108BD9-81ED-4DB2-BD59-A6C34878D82A}">
                    <a16:rowId xmlns:a16="http://schemas.microsoft.com/office/drawing/2014/main" val="891492333"/>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0,9P à 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E683"/>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&gt;100% et &lt;=200%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EE683"/>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4A276"/>
                    </a:solidFill>
                  </a:tcPr>
                </a:tc>
                <a:extLst>
                  <a:ext uri="{0D108BD9-81ED-4DB2-BD59-A6C34878D82A}">
                    <a16:rowId xmlns:a16="http://schemas.microsoft.com/office/drawing/2014/main" val="2042183456"/>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0,8 à 0,9P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EDC81"/>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&gt;200% et &lt;300%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CBF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68671"/>
                    </a:solidFill>
                  </a:tcPr>
                </a:tc>
                <a:extLst>
                  <a:ext uri="{0D108BD9-81ED-4DB2-BD59-A6C34878D82A}">
                    <a16:rowId xmlns:a16="http://schemas.microsoft.com/office/drawing/2014/main" val="963391781"/>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0,7 à 0,8P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CBF7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&gt;300% et &lt; 400%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98570"/>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extLst>
                  <a:ext uri="{0D108BD9-81ED-4DB2-BD59-A6C34878D82A}">
                    <a16:rowId xmlns:a16="http://schemas.microsoft.com/office/drawing/2014/main" val="3006153483"/>
                  </a:ext>
                </a:extLst>
              </a:tr>
              <a:tr h="190500">
                <a:tc>
                  <a:txBody>
                    <a:bodyPr/>
                    <a:lstStyle/>
                    <a:p>
                      <a:pPr algn="ctr" fontAlgn="ctr">
                        <a:buNone/>
                      </a:pPr>
                      <a:r>
                        <a:rPr lang="fr-FR" sz="1100" b="0" i="0" u="none" strike="noStrike">
                          <a:solidFill>
                            <a:srgbClr val="8A1B59"/>
                          </a:solidFill>
                          <a:effectLst/>
                          <a:latin typeface="Aptos Narrow" panose="020B0004020202020204" pitchFamily="34" charset="0"/>
                        </a:rPr>
                        <a:t>&lt;0,7P</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&gt;400%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696B"/>
                    </a:solidFill>
                  </a:tcPr>
                </a:tc>
                <a:tc>
                  <a:txBody>
                    <a:bodyPr/>
                    <a:lstStyle/>
                    <a:p>
                      <a:pPr algn="l" fontAlgn="b">
                        <a:buNone/>
                      </a:pPr>
                      <a:endParaRPr lang="fr-FR" sz="11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8A1B59"/>
                      </a:solidFill>
                      <a:prstDash val="solid"/>
                      <a:round/>
                      <a:headEnd type="none" w="med" len="med"/>
                      <a:tailEnd type="none" w="med" len="med"/>
                    </a:lnL>
                    <a:lnR>
                      <a:noFill/>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534847155"/>
                  </a:ext>
                </a:extLst>
              </a:tr>
            </a:tbl>
          </a:graphicData>
        </a:graphic>
      </p:graphicFrame>
    </p:spTree>
    <p:extLst>
      <p:ext uri="{BB962C8B-B14F-4D97-AF65-F5344CB8AC3E}">
        <p14:creationId xmlns:p14="http://schemas.microsoft.com/office/powerpoint/2010/main" val="17008773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BFD4D-940C-42E3-FB52-BBF0CFD60EF1}"/>
              </a:ext>
            </a:extLst>
          </p:cNvPr>
          <p:cNvSpPr>
            <a:spLocks noGrp="1"/>
          </p:cNvSpPr>
          <p:nvPr>
            <p:ph type="title"/>
          </p:nvPr>
        </p:nvSpPr>
        <p:spPr/>
        <p:txBody>
          <a:bodyPr>
            <a:noAutofit/>
          </a:bodyPr>
          <a:lstStyle/>
          <a:p>
            <a:r>
              <a:rPr lang="fr-FR" sz="3600" dirty="0"/>
              <a:t>Conclusion </a:t>
            </a:r>
            <a:br>
              <a:rPr lang="fr-FR" sz="3600" dirty="0"/>
            </a:br>
            <a:r>
              <a:rPr lang="fr-FR" sz="3600" dirty="0"/>
              <a:t>de cette première analyse</a:t>
            </a:r>
          </a:p>
        </p:txBody>
      </p:sp>
      <p:sp>
        <p:nvSpPr>
          <p:cNvPr id="3" name="Espace réservé du texte 2">
            <a:extLst>
              <a:ext uri="{FF2B5EF4-FFF2-40B4-BE49-F238E27FC236}">
                <a16:creationId xmlns:a16="http://schemas.microsoft.com/office/drawing/2014/main" id="{A9A23B2E-FB4E-6403-FC1C-13DA51C29379}"/>
              </a:ext>
            </a:extLst>
          </p:cNvPr>
          <p:cNvSpPr>
            <a:spLocks noGrp="1"/>
          </p:cNvSpPr>
          <p:nvPr>
            <p:ph type="body" idx="1"/>
          </p:nvPr>
        </p:nvSpPr>
        <p:spPr>
          <a:xfrm>
            <a:off x="457200" y="1728788"/>
            <a:ext cx="8386763" cy="4143375"/>
          </a:xfrm>
        </p:spPr>
        <p:txBody>
          <a:bodyPr>
            <a:normAutofit/>
          </a:bodyPr>
          <a:lstStyle/>
          <a:p>
            <a:pPr marL="0" indent="0">
              <a:buNone/>
            </a:pPr>
            <a:r>
              <a:rPr lang="fr-FR" sz="2800" dirty="0">
                <a:solidFill>
                  <a:srgbClr val="8A1B59"/>
                </a:solidFill>
              </a:rPr>
              <a:t>L’analyse de ces résultats donne une idée assez précise de l’évolution de la situation depuis mars 2022 : Que l’on considère la situation globale ou les aspects limités à la production des nouveaux accès et ou au SAV, il apparaît de fortes disparités entre les OI et entre les maisons mères. Si l’on peut constater dans certains domaines une certaine amélioration au fil du temps, trop d’indicateurs restent éloignés des seuils définis par l’ARCEP et trop d’OI ne montrent aucune tendance à l’amélioration. </a:t>
            </a:r>
          </a:p>
        </p:txBody>
      </p:sp>
      <p:sp>
        <p:nvSpPr>
          <p:cNvPr id="4" name="Espace réservé du numéro de diapositive 3">
            <a:extLst>
              <a:ext uri="{FF2B5EF4-FFF2-40B4-BE49-F238E27FC236}">
                <a16:creationId xmlns:a16="http://schemas.microsoft.com/office/drawing/2014/main" id="{88A32182-8823-E71F-52F2-7861DCBB3FDC}"/>
              </a:ext>
            </a:extLst>
          </p:cNvPr>
          <p:cNvSpPr>
            <a:spLocks noGrp="1"/>
          </p:cNvSpPr>
          <p:nvPr>
            <p:ph type="sldNum" sz="quarter" idx="2"/>
          </p:nvPr>
        </p:nvSpPr>
        <p:spPr/>
        <p:txBody>
          <a:bodyPr/>
          <a:lstStyle/>
          <a:p>
            <a:fld id="{86CB4B4D-7CA3-9044-876B-883B54F8677D}" type="slidenum">
              <a:rPr lang="fr-FR" smtClean="0"/>
              <a:t>23</a:t>
            </a:fld>
            <a:endParaRPr lang="fr-FR" dirty="0"/>
          </a:p>
        </p:txBody>
      </p:sp>
    </p:spTree>
    <p:extLst>
      <p:ext uri="{BB962C8B-B14F-4D97-AF65-F5344CB8AC3E}">
        <p14:creationId xmlns:p14="http://schemas.microsoft.com/office/powerpoint/2010/main" val="384756338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403C1-0A94-9215-9BB1-BE0F283BE6BD}"/>
            </a:ext>
          </a:extLst>
        </p:cNvPr>
        <p:cNvGrpSpPr/>
        <p:nvPr/>
      </p:nvGrpSpPr>
      <p:grpSpPr>
        <a:xfrm>
          <a:off x="0" y="0"/>
          <a:ext cx="0" cy="0"/>
          <a:chOff x="0" y="0"/>
          <a:chExt cx="0" cy="0"/>
        </a:xfrm>
      </p:grpSpPr>
      <p:sp>
        <p:nvSpPr>
          <p:cNvPr id="261" name="Titre 1">
            <a:extLst>
              <a:ext uri="{FF2B5EF4-FFF2-40B4-BE49-F238E27FC236}">
                <a16:creationId xmlns:a16="http://schemas.microsoft.com/office/drawing/2014/main" id="{61251E89-CB07-2E44-B9BC-B48809BE8A05}"/>
              </a:ext>
            </a:extLst>
          </p:cNvPr>
          <p:cNvSpPr txBox="1">
            <a:spLocks noGrp="1"/>
          </p:cNvSpPr>
          <p:nvPr>
            <p:ph type="title"/>
          </p:nvPr>
        </p:nvSpPr>
        <p:spPr>
          <a:prstGeom prst="rect">
            <a:avLst/>
          </a:prstGeom>
        </p:spPr>
        <p:txBody>
          <a:bodyPr/>
          <a:lstStyle/>
          <a:p>
            <a:r>
              <a:rPr lang="fr-FR" dirty="0"/>
              <a:t>Évolution de la QS des OI</a:t>
            </a:r>
            <a:endParaRPr sz="2300" dirty="0"/>
          </a:p>
        </p:txBody>
      </p:sp>
      <p:sp>
        <p:nvSpPr>
          <p:cNvPr id="262" name="Espace réservé du numéro de diapositive 3">
            <a:extLst>
              <a:ext uri="{FF2B5EF4-FFF2-40B4-BE49-F238E27FC236}">
                <a16:creationId xmlns:a16="http://schemas.microsoft.com/office/drawing/2014/main" id="{9239D1D3-CA39-8A7A-F02C-BD8F5C8B1ADA}"/>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pic>
        <p:nvPicPr>
          <p:cNvPr id="2" name="Graphique 1" descr="Réseau utilisateur contour">
            <a:extLst>
              <a:ext uri="{FF2B5EF4-FFF2-40B4-BE49-F238E27FC236}">
                <a16:creationId xmlns:a16="http://schemas.microsoft.com/office/drawing/2014/main" id="{FEC0259E-0066-1E0E-8750-E315A6FBE3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5128" y="3859739"/>
            <a:ext cx="1181029" cy="1181029"/>
          </a:xfrm>
          <a:prstGeom prst="rect">
            <a:avLst/>
          </a:prstGeom>
        </p:spPr>
      </p:pic>
      <p:sp>
        <p:nvSpPr>
          <p:cNvPr id="3" name="ZoneTexte 2">
            <a:extLst>
              <a:ext uri="{FF2B5EF4-FFF2-40B4-BE49-F238E27FC236}">
                <a16:creationId xmlns:a16="http://schemas.microsoft.com/office/drawing/2014/main" id="{F785F3EA-6061-9D32-0E22-F12D681791C9}"/>
              </a:ext>
            </a:extLst>
          </p:cNvPr>
          <p:cNvSpPr txBox="1"/>
          <p:nvPr/>
        </p:nvSpPr>
        <p:spPr>
          <a:xfrm>
            <a:off x="1513715" y="3400396"/>
            <a:ext cx="608385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8A1B59"/>
                </a:solidFill>
                <a:effectLst/>
                <a:uFillTx/>
                <a:latin typeface="+mn-lt"/>
                <a:ea typeface="+mn-ea"/>
                <a:cs typeface="+mn-cs"/>
                <a:sym typeface="Calibri"/>
              </a:rPr>
              <a:t>Au vu de</a:t>
            </a:r>
            <a:r>
              <a:rPr kumimoji="0" lang="fr-FR" sz="2000" b="0" i="0" u="none" strike="noStrike" cap="none" spc="0" normalizeH="0" baseline="0" dirty="0">
                <a:ln>
                  <a:noFill/>
                </a:ln>
                <a:solidFill>
                  <a:srgbClr val="000000"/>
                </a:solidFill>
                <a:effectLst/>
                <a:uFillTx/>
                <a:latin typeface="+mn-lt"/>
                <a:ea typeface="+mn-ea"/>
                <a:cs typeface="+mn-cs"/>
                <a:sym typeface="Calibri"/>
              </a:rPr>
              <a:t> </a:t>
            </a:r>
            <a:r>
              <a:rPr kumimoji="0" lang="fr-FR" sz="2000" b="0" i="0" u="none" strike="noStrike" cap="none" spc="0" normalizeH="0" baseline="0" dirty="0">
                <a:ln>
                  <a:noFill/>
                </a:ln>
                <a:solidFill>
                  <a:srgbClr val="8A1B59"/>
                </a:solidFill>
                <a:effectLst/>
                <a:uFillTx/>
                <a:latin typeface="+mn-lt"/>
                <a:ea typeface="+mn-ea"/>
                <a:cs typeface="+mn-cs"/>
                <a:sym typeface="Calibri"/>
              </a:rPr>
              <a:t>l’observatoire de l’ARCEP du 2 septembre 2025 </a:t>
            </a:r>
          </a:p>
        </p:txBody>
      </p:sp>
    </p:spTree>
    <p:extLst>
      <p:ext uri="{BB962C8B-B14F-4D97-AF65-F5344CB8AC3E}">
        <p14:creationId xmlns:p14="http://schemas.microsoft.com/office/powerpoint/2010/main" val="147249213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4976BA-1726-29FB-26A9-B29171E32001}"/>
              </a:ext>
            </a:extLst>
          </p:cNvPr>
          <p:cNvSpPr>
            <a:spLocks noGrp="1"/>
          </p:cNvSpPr>
          <p:nvPr>
            <p:ph type="title"/>
          </p:nvPr>
        </p:nvSpPr>
        <p:spPr>
          <a:xfrm>
            <a:off x="5037220" y="0"/>
            <a:ext cx="3649579" cy="1143001"/>
          </a:xfrm>
        </p:spPr>
        <p:txBody>
          <a:bodyPr>
            <a:normAutofit/>
          </a:bodyPr>
          <a:lstStyle/>
          <a:p>
            <a:r>
              <a:rPr lang="fr-FR" sz="4000" dirty="0"/>
              <a:t>Introduction</a:t>
            </a:r>
          </a:p>
        </p:txBody>
      </p:sp>
      <p:sp>
        <p:nvSpPr>
          <p:cNvPr id="3" name="Espace réservé du texte 2">
            <a:extLst>
              <a:ext uri="{FF2B5EF4-FFF2-40B4-BE49-F238E27FC236}">
                <a16:creationId xmlns:a16="http://schemas.microsoft.com/office/drawing/2014/main" id="{F69FC3D1-3245-DF9D-42D4-CA5C1744969F}"/>
              </a:ext>
            </a:extLst>
          </p:cNvPr>
          <p:cNvSpPr>
            <a:spLocks noGrp="1"/>
          </p:cNvSpPr>
          <p:nvPr>
            <p:ph type="body" idx="1"/>
          </p:nvPr>
        </p:nvSpPr>
        <p:spPr>
          <a:xfrm>
            <a:off x="308918" y="1386016"/>
            <a:ext cx="8229600" cy="4891216"/>
          </a:xfrm>
        </p:spPr>
        <p:txBody>
          <a:bodyPr>
            <a:normAutofit fontScale="77500" lnSpcReduction="20000"/>
          </a:bodyPr>
          <a:lstStyle/>
          <a:p>
            <a:r>
              <a:rPr lang="fr-FR" dirty="0">
                <a:solidFill>
                  <a:srgbClr val="8A1B59"/>
                </a:solidFill>
              </a:rPr>
              <a:t>Cette analyse est basée sur l’ensemble des publications de cet observatoire incluant, d’une part, le taux de pannes défini comme suit :</a:t>
            </a:r>
            <a:br>
              <a:rPr lang="fr-FR" dirty="0">
                <a:solidFill>
                  <a:srgbClr val="8A1B59"/>
                </a:solidFill>
              </a:rPr>
            </a:br>
            <a:r>
              <a:rPr lang="fr-FR" dirty="0">
                <a:solidFill>
                  <a:srgbClr val="8A1B59"/>
                </a:solidFill>
              </a:rPr>
              <a:t>Le taux de pannes mensuel est défini comme le nombre de pannes</a:t>
            </a:r>
            <a:r>
              <a:rPr lang="fr-FR" baseline="30000" dirty="0">
                <a:solidFill>
                  <a:srgbClr val="8A1B59"/>
                </a:solidFill>
              </a:rPr>
              <a:t>1</a:t>
            </a:r>
            <a:r>
              <a:rPr lang="fr-FR" dirty="0">
                <a:solidFill>
                  <a:srgbClr val="8A1B59"/>
                </a:solidFill>
              </a:rPr>
              <a:t> signalées par les opérateurs commerciaux à l’opérateur d’infrastructure pendant le mois considéré, rapporté au nombre de lignes en fibre optique en service</a:t>
            </a:r>
            <a:r>
              <a:rPr lang="fr-FR" baseline="30000" dirty="0">
                <a:solidFill>
                  <a:srgbClr val="8A1B59"/>
                </a:solidFill>
              </a:rPr>
              <a:t>2</a:t>
            </a:r>
            <a:r>
              <a:rPr lang="fr-FR" dirty="0">
                <a:solidFill>
                  <a:srgbClr val="8A1B59"/>
                </a:solidFill>
              </a:rPr>
              <a:t>.</a:t>
            </a:r>
          </a:p>
          <a:p>
            <a:pPr marL="0" indent="0">
              <a:buNone/>
            </a:pPr>
            <a:r>
              <a:rPr lang="fr-FR" sz="2600" baseline="30000" dirty="0">
                <a:solidFill>
                  <a:srgbClr val="8A1B59"/>
                </a:solidFill>
              </a:rPr>
              <a:t>1</a:t>
            </a:r>
            <a:r>
              <a:rPr lang="fr-FR" sz="2600" dirty="0">
                <a:solidFill>
                  <a:srgbClr val="8A1B59"/>
                </a:solidFill>
              </a:rPr>
              <a:t> Les pannes sont comptabilisées comme le nombre de tickets signalés par l’opérateur commercial à l’opérateur d’infrastructure. </a:t>
            </a:r>
            <a:br>
              <a:rPr lang="fr-FR" sz="2600" dirty="0">
                <a:solidFill>
                  <a:srgbClr val="8A1B59"/>
                </a:solidFill>
              </a:rPr>
            </a:br>
            <a:r>
              <a:rPr lang="fr-FR" sz="2600" dirty="0">
                <a:solidFill>
                  <a:srgbClr val="8A1B59"/>
                </a:solidFill>
              </a:rPr>
              <a:t>NDLR : On notera ici pour rappel qu’un signalement sur 4 (en valeur médiane) est déclaré à tort par les OI ce qui relativise grandement cet indicateur.</a:t>
            </a:r>
          </a:p>
          <a:p>
            <a:pPr marL="0" indent="0">
              <a:buNone/>
            </a:pPr>
            <a:r>
              <a:rPr lang="fr-FR" sz="2600" baseline="30000" dirty="0">
                <a:solidFill>
                  <a:srgbClr val="8A1B59"/>
                </a:solidFill>
              </a:rPr>
              <a:t>2</a:t>
            </a:r>
            <a:r>
              <a:rPr lang="fr-FR" sz="2600" dirty="0">
                <a:solidFill>
                  <a:srgbClr val="8A1B59"/>
                </a:solidFill>
              </a:rPr>
              <a:t>Nombre d’abonnés actifs au premier jour du mois, fourni par les opérateurs commerciaux. </a:t>
            </a:r>
          </a:p>
          <a:p>
            <a:r>
              <a:rPr lang="fr-FR" dirty="0">
                <a:solidFill>
                  <a:srgbClr val="8A1B59"/>
                </a:solidFill>
              </a:rPr>
              <a:t>Enfin, les données mentionnées sont moyennées sur six mois.</a:t>
            </a:r>
          </a:p>
        </p:txBody>
      </p:sp>
      <p:sp>
        <p:nvSpPr>
          <p:cNvPr id="4" name="Espace réservé du numéro de diapositive 3">
            <a:extLst>
              <a:ext uri="{FF2B5EF4-FFF2-40B4-BE49-F238E27FC236}">
                <a16:creationId xmlns:a16="http://schemas.microsoft.com/office/drawing/2014/main" id="{C2E102C6-6F27-AF79-8816-8A3426356C8A}"/>
              </a:ext>
            </a:extLst>
          </p:cNvPr>
          <p:cNvSpPr>
            <a:spLocks noGrp="1"/>
          </p:cNvSpPr>
          <p:nvPr>
            <p:ph type="sldNum" sz="quarter" idx="2"/>
          </p:nvPr>
        </p:nvSpPr>
        <p:spPr/>
        <p:txBody>
          <a:bodyPr/>
          <a:lstStyle/>
          <a:p>
            <a:fld id="{86CB4B4D-7CA3-9044-876B-883B54F8677D}" type="slidenum">
              <a:rPr lang="fr-FR" smtClean="0"/>
              <a:t>25</a:t>
            </a:fld>
            <a:endParaRPr lang="fr-FR" dirty="0"/>
          </a:p>
        </p:txBody>
      </p:sp>
    </p:spTree>
    <p:extLst>
      <p:ext uri="{BB962C8B-B14F-4D97-AF65-F5344CB8AC3E}">
        <p14:creationId xmlns:p14="http://schemas.microsoft.com/office/powerpoint/2010/main" val="20733276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A97B5-12D2-0285-3C87-3AF4473A8F0F}"/>
              </a:ext>
            </a:extLst>
          </p:cNvPr>
          <p:cNvSpPr>
            <a:spLocks noGrp="1"/>
          </p:cNvSpPr>
          <p:nvPr>
            <p:ph type="title"/>
          </p:nvPr>
        </p:nvSpPr>
        <p:spPr>
          <a:xfrm>
            <a:off x="457200" y="175427"/>
            <a:ext cx="8229600" cy="754720"/>
          </a:xfrm>
        </p:spPr>
        <p:txBody>
          <a:bodyPr>
            <a:normAutofit/>
          </a:bodyPr>
          <a:lstStyle/>
          <a:p>
            <a:r>
              <a:rPr lang="fr-FR" sz="3600" dirty="0"/>
              <a:t>Évolution du taux </a:t>
            </a:r>
            <a:r>
              <a:rPr lang="fr-FR" sz="3600"/>
              <a:t>de pannes</a:t>
            </a:r>
          </a:p>
        </p:txBody>
      </p:sp>
      <p:sp>
        <p:nvSpPr>
          <p:cNvPr id="3" name="Espace réservé du texte 2">
            <a:extLst>
              <a:ext uri="{FF2B5EF4-FFF2-40B4-BE49-F238E27FC236}">
                <a16:creationId xmlns:a16="http://schemas.microsoft.com/office/drawing/2014/main" id="{13769F32-7DB7-B1E7-7438-5F54B39E343B}"/>
              </a:ext>
            </a:extLst>
          </p:cNvPr>
          <p:cNvSpPr>
            <a:spLocks noGrp="1"/>
          </p:cNvSpPr>
          <p:nvPr>
            <p:ph type="body" idx="1"/>
          </p:nvPr>
        </p:nvSpPr>
        <p:spPr>
          <a:xfrm>
            <a:off x="457200" y="3945924"/>
            <a:ext cx="8229600" cy="1509913"/>
          </a:xfrm>
        </p:spPr>
        <p:txBody>
          <a:bodyPr>
            <a:normAutofit fontScale="62500" lnSpcReduction="20000"/>
          </a:bodyPr>
          <a:lstStyle/>
          <a:p>
            <a:r>
              <a:rPr lang="fr-FR" sz="2400" dirty="0">
                <a:solidFill>
                  <a:srgbClr val="8A1B59"/>
                </a:solidFill>
              </a:rPr>
              <a:t>Le taux de panne en moyenne de 0,1% est globalement faible par rapport au seuil plafond de 1% fixé pour ce type d’indicateur.</a:t>
            </a:r>
          </a:p>
          <a:p>
            <a:r>
              <a:rPr lang="fr-FR" sz="2400" dirty="0">
                <a:solidFill>
                  <a:srgbClr val="8A1B59"/>
                </a:solidFill>
              </a:rPr>
              <a:t>Le taux de panne à dire d’OC est assez proche de celui déclaré par les OI eux-mêmes (cf. page 8)</a:t>
            </a:r>
          </a:p>
          <a:p>
            <a:r>
              <a:rPr lang="fr-FR" sz="2400" dirty="0">
                <a:solidFill>
                  <a:srgbClr val="8A1B59"/>
                </a:solidFill>
              </a:rPr>
              <a:t>On ne sait pas si les OC ont purgé cet indicateur des signalements à tort (</a:t>
            </a:r>
            <a:r>
              <a:rPr lang="fr-FR" sz="2400" dirty="0" err="1">
                <a:solidFill>
                  <a:srgbClr val="8A1B59"/>
                </a:solidFill>
              </a:rPr>
              <a:t>cf.page</a:t>
            </a:r>
            <a:r>
              <a:rPr lang="fr-FR" sz="2400" dirty="0">
                <a:solidFill>
                  <a:srgbClr val="8A1B59"/>
                </a:solidFill>
              </a:rPr>
              <a:t> 20)</a:t>
            </a:r>
          </a:p>
          <a:p>
            <a:r>
              <a:rPr lang="fr-FR" sz="2400" dirty="0">
                <a:solidFill>
                  <a:srgbClr val="8A1B59"/>
                </a:solidFill>
              </a:rPr>
              <a:t>Le classement en performance des OC est quelque peu différent de celui de la page 8 et plus encore globalement en SAV si l’on se réfère aux données de la page 7</a:t>
            </a:r>
          </a:p>
        </p:txBody>
      </p:sp>
      <p:graphicFrame>
        <p:nvGraphicFramePr>
          <p:cNvPr id="4" name="Tableau 3">
            <a:extLst>
              <a:ext uri="{FF2B5EF4-FFF2-40B4-BE49-F238E27FC236}">
                <a16:creationId xmlns:a16="http://schemas.microsoft.com/office/drawing/2014/main" id="{A6F78C38-EDD5-FED7-ACCE-63B599F2F6B2}"/>
              </a:ext>
            </a:extLst>
          </p:cNvPr>
          <p:cNvGraphicFramePr>
            <a:graphicFrameLocks noGrp="1"/>
          </p:cNvGraphicFramePr>
          <p:nvPr>
            <p:extLst>
              <p:ext uri="{D42A27DB-BD31-4B8C-83A1-F6EECF244321}">
                <p14:modId xmlns:p14="http://schemas.microsoft.com/office/powerpoint/2010/main" val="2075411244"/>
              </p:ext>
            </p:extLst>
          </p:nvPr>
        </p:nvGraphicFramePr>
        <p:xfrm>
          <a:off x="457200" y="1402163"/>
          <a:ext cx="3257378" cy="971550"/>
        </p:xfrm>
        <a:graphic>
          <a:graphicData uri="http://schemas.openxmlformats.org/drawingml/2006/table">
            <a:tbl>
              <a:tblPr/>
              <a:tblGrid>
                <a:gridCol w="1504778">
                  <a:extLst>
                    <a:ext uri="{9D8B030D-6E8A-4147-A177-3AD203B41FA5}">
                      <a16:colId xmlns:a16="http://schemas.microsoft.com/office/drawing/2014/main" val="2446921068"/>
                    </a:ext>
                  </a:extLst>
                </a:gridCol>
                <a:gridCol w="876300">
                  <a:extLst>
                    <a:ext uri="{9D8B030D-6E8A-4147-A177-3AD203B41FA5}">
                      <a16:colId xmlns:a16="http://schemas.microsoft.com/office/drawing/2014/main" val="1696393033"/>
                    </a:ext>
                  </a:extLst>
                </a:gridCol>
                <a:gridCol w="876300">
                  <a:extLst>
                    <a:ext uri="{9D8B030D-6E8A-4147-A177-3AD203B41FA5}">
                      <a16:colId xmlns:a16="http://schemas.microsoft.com/office/drawing/2014/main" val="1032290089"/>
                    </a:ext>
                  </a:extLst>
                </a:gridCol>
              </a:tblGrid>
              <a:tr h="200025">
                <a:tc>
                  <a:txBody>
                    <a:bodyPr/>
                    <a:lstStyle/>
                    <a:p>
                      <a:pPr algn="ctr" fontAlgn="ctr">
                        <a:buNone/>
                      </a:pPr>
                      <a:r>
                        <a:rPr lang="fr-FR" sz="1100" b="0" i="0" u="none" strike="noStrike">
                          <a:solidFill>
                            <a:srgbClr val="000000"/>
                          </a:solidFill>
                          <a:effectLst/>
                          <a:latin typeface="Aptos Narrow" panose="020B0004020202020204" pitchFamily="34" charset="0"/>
                        </a:rPr>
                        <a:t>Taux de pannes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11/22 - 04/23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10/24 - 03/25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227327532"/>
                  </a:ext>
                </a:extLst>
              </a:tr>
              <a:tr h="200025">
                <a:tc>
                  <a:txBody>
                    <a:bodyPr/>
                    <a:lstStyle/>
                    <a:p>
                      <a:pPr algn="r" rtl="0" fontAlgn="ctr">
                        <a:buNone/>
                      </a:pPr>
                      <a:r>
                        <a:rPr lang="fr-FR" sz="1200" b="0" i="0" u="none" strike="noStrike">
                          <a:solidFill>
                            <a:srgbClr val="8A1B59"/>
                          </a:solidFill>
                          <a:effectLst/>
                          <a:latin typeface="Aptos Narrow" panose="020B0004020202020204" pitchFamily="34" charset="0"/>
                        </a:rPr>
                        <a:t>Meilleur résultat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586558651"/>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Plus mauvais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4,59%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1,98%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741326271"/>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Taux de panne moyen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0,32%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96329275"/>
                  </a:ext>
                </a:extLst>
              </a:tr>
              <a:tr h="190500">
                <a:tc>
                  <a:txBody>
                    <a:bodyPr/>
                    <a:lstStyle/>
                    <a:p>
                      <a:pPr algn="r" fontAlgn="ctr">
                        <a:buNone/>
                      </a:pPr>
                      <a:r>
                        <a:rPr lang="fr-FR" sz="1100" b="0" i="0" u="none" strike="noStrike" dirty="0">
                          <a:solidFill>
                            <a:srgbClr val="8A1B59"/>
                          </a:solidFill>
                          <a:effectLst/>
                          <a:latin typeface="Aptos Narrow" panose="020B0004020202020204" pitchFamily="34" charset="0"/>
                        </a:rPr>
                        <a:t>Nb OI &gt;1%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2093617847"/>
                  </a:ext>
                </a:extLst>
              </a:tr>
            </a:tbl>
          </a:graphicData>
        </a:graphic>
      </p:graphicFrame>
      <p:sp>
        <p:nvSpPr>
          <p:cNvPr id="6" name="Espace réservé du numéro de diapositive 5">
            <a:extLst>
              <a:ext uri="{FF2B5EF4-FFF2-40B4-BE49-F238E27FC236}">
                <a16:creationId xmlns:a16="http://schemas.microsoft.com/office/drawing/2014/main" id="{DE49BCFC-B3BA-98CE-3ED0-207DC976B3C4}"/>
              </a:ext>
            </a:extLst>
          </p:cNvPr>
          <p:cNvSpPr>
            <a:spLocks noGrp="1"/>
          </p:cNvSpPr>
          <p:nvPr>
            <p:ph type="sldNum" sz="quarter" idx="2"/>
          </p:nvPr>
        </p:nvSpPr>
        <p:spPr/>
        <p:txBody>
          <a:bodyPr/>
          <a:lstStyle/>
          <a:p>
            <a:fld id="{86CB4B4D-7CA3-9044-876B-883B54F8677D}" type="slidenum">
              <a:rPr lang="fr-FR" smtClean="0"/>
              <a:t>26</a:t>
            </a:fld>
            <a:endParaRPr lang="fr-FR" dirty="0"/>
          </a:p>
        </p:txBody>
      </p:sp>
      <p:graphicFrame>
        <p:nvGraphicFramePr>
          <p:cNvPr id="8" name="Tableau 7">
            <a:extLst>
              <a:ext uri="{FF2B5EF4-FFF2-40B4-BE49-F238E27FC236}">
                <a16:creationId xmlns:a16="http://schemas.microsoft.com/office/drawing/2014/main" id="{5ED8428E-CB70-2FF7-45F4-8200A8D229E6}"/>
              </a:ext>
            </a:extLst>
          </p:cNvPr>
          <p:cNvGraphicFramePr>
            <a:graphicFrameLocks noGrp="1"/>
          </p:cNvGraphicFramePr>
          <p:nvPr>
            <p:extLst>
              <p:ext uri="{D42A27DB-BD31-4B8C-83A1-F6EECF244321}">
                <p14:modId xmlns:p14="http://schemas.microsoft.com/office/powerpoint/2010/main" val="1308023311"/>
              </p:ext>
            </p:extLst>
          </p:nvPr>
        </p:nvGraphicFramePr>
        <p:xfrm>
          <a:off x="7924800" y="1402163"/>
          <a:ext cx="762000" cy="2105025"/>
        </p:xfrm>
        <a:graphic>
          <a:graphicData uri="http://schemas.openxmlformats.org/drawingml/2006/table">
            <a:tbl>
              <a:tblPr/>
              <a:tblGrid>
                <a:gridCol w="762000">
                  <a:extLst>
                    <a:ext uri="{9D8B030D-6E8A-4147-A177-3AD203B41FA5}">
                      <a16:colId xmlns:a16="http://schemas.microsoft.com/office/drawing/2014/main" val="3663071703"/>
                    </a:ext>
                  </a:extLst>
                </a:gridCol>
              </a:tblGrid>
              <a:tr h="200025">
                <a:tc>
                  <a:txBody>
                    <a:bodyPr/>
                    <a:lstStyle/>
                    <a:p>
                      <a:pPr algn="ctr" fontAlgn="ctr">
                        <a:buNone/>
                      </a:pPr>
                      <a:r>
                        <a:rPr lang="fr-FR" sz="1100" b="0" i="0" u="none" strike="noStrike" dirty="0">
                          <a:solidFill>
                            <a:srgbClr val="000000"/>
                          </a:solidFill>
                          <a:effectLst/>
                          <a:latin typeface="Aptos Narrow" panose="020B0004020202020204" pitchFamily="34" charset="0"/>
                        </a:rPr>
                        <a:t>Légende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4273177423"/>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0,00%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2D050"/>
                    </a:solidFill>
                  </a:tcPr>
                </a:tc>
                <a:extLst>
                  <a:ext uri="{0D108BD9-81ED-4DB2-BD59-A6C34878D82A}">
                    <a16:rowId xmlns:a16="http://schemas.microsoft.com/office/drawing/2014/main" val="4289375665"/>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0,20%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7D55A"/>
                    </a:solidFill>
                  </a:tcPr>
                </a:tc>
                <a:extLst>
                  <a:ext uri="{0D108BD9-81ED-4DB2-BD59-A6C34878D82A}">
                    <a16:rowId xmlns:a16="http://schemas.microsoft.com/office/drawing/2014/main" val="3504173325"/>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0,40%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DDA64"/>
                    </a:solidFill>
                  </a:tcPr>
                </a:tc>
                <a:extLst>
                  <a:ext uri="{0D108BD9-81ED-4DB2-BD59-A6C34878D82A}">
                    <a16:rowId xmlns:a16="http://schemas.microsoft.com/office/drawing/2014/main" val="2123360730"/>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0,60%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D3E06F"/>
                    </a:solidFill>
                  </a:tcPr>
                </a:tc>
                <a:extLst>
                  <a:ext uri="{0D108BD9-81ED-4DB2-BD59-A6C34878D82A}">
                    <a16:rowId xmlns:a16="http://schemas.microsoft.com/office/drawing/2014/main" val="1864189428"/>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0,80%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9E579"/>
                    </a:solidFill>
                  </a:tcPr>
                </a:tc>
                <a:extLst>
                  <a:ext uri="{0D108BD9-81ED-4DB2-BD59-A6C34878D82A}">
                    <a16:rowId xmlns:a16="http://schemas.microsoft.com/office/drawing/2014/main" val="3793007410"/>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1,00%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EB84"/>
                    </a:solidFill>
                  </a:tcPr>
                </a:tc>
                <a:extLst>
                  <a:ext uri="{0D108BD9-81ED-4DB2-BD59-A6C34878D82A}">
                    <a16:rowId xmlns:a16="http://schemas.microsoft.com/office/drawing/2014/main" val="3447669667"/>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2,00%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AA60"/>
                    </a:solidFill>
                  </a:tcPr>
                </a:tc>
                <a:extLst>
                  <a:ext uri="{0D108BD9-81ED-4DB2-BD59-A6C34878D82A}">
                    <a16:rowId xmlns:a16="http://schemas.microsoft.com/office/drawing/2014/main" val="2635771538"/>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3,00%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693B"/>
                    </a:solidFill>
                  </a:tcPr>
                </a:tc>
                <a:extLst>
                  <a:ext uri="{0D108BD9-81ED-4DB2-BD59-A6C34878D82A}">
                    <a16:rowId xmlns:a16="http://schemas.microsoft.com/office/drawing/2014/main" val="3946589831"/>
                  </a:ext>
                </a:extLst>
              </a:tr>
              <a:tr h="190500">
                <a:tc>
                  <a:txBody>
                    <a:bodyPr/>
                    <a:lstStyle/>
                    <a:p>
                      <a:pPr algn="r" fontAlgn="b">
                        <a:buNone/>
                      </a:pPr>
                      <a:r>
                        <a:rPr lang="fr-FR" sz="1100" b="0" i="0" u="none" strike="noStrike">
                          <a:solidFill>
                            <a:srgbClr val="000000"/>
                          </a:solidFill>
                          <a:effectLst/>
                          <a:latin typeface="Aptos Narrow" panose="020B0004020202020204" pitchFamily="34" charset="0"/>
                        </a:rPr>
                        <a:t>4,00%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2816"/>
                    </a:solidFill>
                  </a:tcPr>
                </a:tc>
                <a:extLst>
                  <a:ext uri="{0D108BD9-81ED-4DB2-BD59-A6C34878D82A}">
                    <a16:rowId xmlns:a16="http://schemas.microsoft.com/office/drawing/2014/main" val="2817985374"/>
                  </a:ext>
                </a:extLst>
              </a:tr>
              <a:tr h="190500">
                <a:tc>
                  <a:txBody>
                    <a:bodyPr/>
                    <a:lstStyle/>
                    <a:p>
                      <a:pPr algn="r" fontAlgn="b">
                        <a:buNone/>
                      </a:pPr>
                      <a:r>
                        <a:rPr lang="fr-FR" sz="1100" b="0" i="0" u="none" strike="noStrike" dirty="0">
                          <a:solidFill>
                            <a:srgbClr val="000000"/>
                          </a:solidFill>
                          <a:effectLst/>
                          <a:latin typeface="Aptos Narrow" panose="020B0004020202020204" pitchFamily="34" charset="0"/>
                        </a:rPr>
                        <a:t>5,00%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0000"/>
                    </a:solidFill>
                  </a:tcPr>
                </a:tc>
                <a:extLst>
                  <a:ext uri="{0D108BD9-81ED-4DB2-BD59-A6C34878D82A}">
                    <a16:rowId xmlns:a16="http://schemas.microsoft.com/office/drawing/2014/main" val="4037351939"/>
                  </a:ext>
                </a:extLst>
              </a:tr>
            </a:tbl>
          </a:graphicData>
        </a:graphic>
      </p:graphicFrame>
      <p:graphicFrame>
        <p:nvGraphicFramePr>
          <p:cNvPr id="9" name="Tableau 8">
            <a:extLst>
              <a:ext uri="{FF2B5EF4-FFF2-40B4-BE49-F238E27FC236}">
                <a16:creationId xmlns:a16="http://schemas.microsoft.com/office/drawing/2014/main" id="{2EDC5C58-F9B6-71EC-9870-558E8D3C0F2F}"/>
              </a:ext>
            </a:extLst>
          </p:cNvPr>
          <p:cNvGraphicFramePr>
            <a:graphicFrameLocks noGrp="1"/>
          </p:cNvGraphicFramePr>
          <p:nvPr>
            <p:extLst>
              <p:ext uri="{D42A27DB-BD31-4B8C-83A1-F6EECF244321}">
                <p14:modId xmlns:p14="http://schemas.microsoft.com/office/powerpoint/2010/main" val="759599903"/>
              </p:ext>
            </p:extLst>
          </p:nvPr>
        </p:nvGraphicFramePr>
        <p:xfrm>
          <a:off x="4003589" y="1190260"/>
          <a:ext cx="3632200" cy="2495550"/>
        </p:xfrm>
        <a:graphic>
          <a:graphicData uri="http://schemas.openxmlformats.org/drawingml/2006/table">
            <a:tbl>
              <a:tblPr/>
              <a:tblGrid>
                <a:gridCol w="1879600">
                  <a:extLst>
                    <a:ext uri="{9D8B030D-6E8A-4147-A177-3AD203B41FA5}">
                      <a16:colId xmlns:a16="http://schemas.microsoft.com/office/drawing/2014/main" val="2007293839"/>
                    </a:ext>
                  </a:extLst>
                </a:gridCol>
                <a:gridCol w="876300">
                  <a:extLst>
                    <a:ext uri="{9D8B030D-6E8A-4147-A177-3AD203B41FA5}">
                      <a16:colId xmlns:a16="http://schemas.microsoft.com/office/drawing/2014/main" val="1183044824"/>
                    </a:ext>
                  </a:extLst>
                </a:gridCol>
                <a:gridCol w="876300">
                  <a:extLst>
                    <a:ext uri="{9D8B030D-6E8A-4147-A177-3AD203B41FA5}">
                      <a16:colId xmlns:a16="http://schemas.microsoft.com/office/drawing/2014/main" val="134049047"/>
                    </a:ext>
                  </a:extLst>
                </a:gridCol>
              </a:tblGrid>
              <a:tr h="200025">
                <a:tc gridSpan="3">
                  <a:txBody>
                    <a:bodyPr/>
                    <a:lstStyle/>
                    <a:p>
                      <a:pPr algn="ctr" rtl="0" fontAlgn="ctr">
                        <a:buNone/>
                      </a:pPr>
                      <a:r>
                        <a:rPr lang="fr-FR" sz="1200" b="0" i="0" u="none" strike="noStrike">
                          <a:solidFill>
                            <a:srgbClr val="8A1B59"/>
                          </a:solidFill>
                          <a:effectLst/>
                          <a:latin typeface="Aptos Narrow" panose="020B0004020202020204" pitchFamily="34" charset="0"/>
                        </a:rPr>
                        <a:t>Taux de pannes par maison mère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16439205"/>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11/22 - 04/23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10/24 - 03/25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83181642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Opérateurs privés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0,03%</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5D051"/>
                    </a:solidFill>
                  </a:tcPr>
                </a:tc>
                <a:tc>
                  <a:txBody>
                    <a:bodyPr/>
                    <a:lstStyle/>
                    <a:p>
                      <a:pPr algn="r" fontAlgn="b">
                        <a:buNone/>
                      </a:pPr>
                      <a:r>
                        <a:rPr lang="fr-FR" sz="1100" b="0" i="0" u="none" strike="noStrike">
                          <a:solidFill>
                            <a:srgbClr val="000000"/>
                          </a:solidFill>
                          <a:effectLst/>
                          <a:latin typeface="Aptos Narrow" panose="020B0004020202020204" pitchFamily="34" charset="0"/>
                        </a:rPr>
                        <a:t>0,00%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2D050"/>
                    </a:solidFill>
                  </a:tcPr>
                </a:tc>
                <a:extLst>
                  <a:ext uri="{0D108BD9-81ED-4DB2-BD59-A6C34878D82A}">
                    <a16:rowId xmlns:a16="http://schemas.microsoft.com/office/drawing/2014/main" val="416952766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0,08%</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AD254"/>
                    </a:solidFill>
                  </a:tcPr>
                </a:tc>
                <a:tc>
                  <a:txBody>
                    <a:bodyPr/>
                    <a:lstStyle/>
                    <a:p>
                      <a:pPr algn="r" fontAlgn="b">
                        <a:buNone/>
                      </a:pPr>
                      <a:r>
                        <a:rPr lang="fr-FR" sz="1100" b="0" i="0" u="none" strike="noStrike">
                          <a:solidFill>
                            <a:srgbClr val="000000"/>
                          </a:solidFill>
                          <a:effectLst/>
                          <a:latin typeface="Aptos Narrow" panose="020B0004020202020204" pitchFamily="34" charset="0"/>
                        </a:rPr>
                        <a:t>0,08%</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AD254"/>
                    </a:solidFill>
                  </a:tcPr>
                </a:tc>
                <a:extLst>
                  <a:ext uri="{0D108BD9-81ED-4DB2-BD59-A6C34878D82A}">
                    <a16:rowId xmlns:a16="http://schemas.microsoft.com/office/drawing/2014/main" val="266238983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0,09%</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BD254"/>
                    </a:solidFill>
                  </a:tcPr>
                </a:tc>
                <a:tc>
                  <a:txBody>
                    <a:bodyPr/>
                    <a:lstStyle/>
                    <a:p>
                      <a:pPr algn="r" fontAlgn="b">
                        <a:buNone/>
                      </a:pPr>
                      <a:r>
                        <a:rPr lang="fr-FR" sz="1100" b="0" i="0" u="none" strike="noStrike">
                          <a:solidFill>
                            <a:srgbClr val="000000"/>
                          </a:solidFill>
                          <a:effectLst/>
                          <a:latin typeface="Aptos Narrow" panose="020B0004020202020204" pitchFamily="34" charset="0"/>
                        </a:rPr>
                        <a:t>0,10%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CD255"/>
                    </a:solidFill>
                  </a:tcPr>
                </a:tc>
                <a:extLst>
                  <a:ext uri="{0D108BD9-81ED-4DB2-BD59-A6C34878D82A}">
                    <a16:rowId xmlns:a16="http://schemas.microsoft.com/office/drawing/2014/main" val="221930958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0,08%</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AD254"/>
                    </a:solidFill>
                  </a:tcPr>
                </a:tc>
                <a:tc>
                  <a:txBody>
                    <a:bodyPr/>
                    <a:lstStyle/>
                    <a:p>
                      <a:pPr algn="r" fontAlgn="b">
                        <a:buNone/>
                      </a:pPr>
                      <a:r>
                        <a:rPr lang="fr-FR" sz="1100" b="0" i="0" u="none" strike="noStrike">
                          <a:solidFill>
                            <a:srgbClr val="000000"/>
                          </a:solidFill>
                          <a:effectLst/>
                          <a:latin typeface="Aptos Narrow" panose="020B0004020202020204" pitchFamily="34" charset="0"/>
                        </a:rPr>
                        <a:t>0,10%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CD255"/>
                    </a:solidFill>
                  </a:tcPr>
                </a:tc>
                <a:extLst>
                  <a:ext uri="{0D108BD9-81ED-4DB2-BD59-A6C34878D82A}">
                    <a16:rowId xmlns:a16="http://schemas.microsoft.com/office/drawing/2014/main" val="403297454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0,12%</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ED356"/>
                    </a:solidFill>
                  </a:tcPr>
                </a:tc>
                <a:tc>
                  <a:txBody>
                    <a:bodyPr/>
                    <a:lstStyle/>
                    <a:p>
                      <a:pPr algn="r" fontAlgn="b">
                        <a:buNone/>
                      </a:pPr>
                      <a:r>
                        <a:rPr lang="fr-FR" sz="1100" b="0" i="0" u="none" strike="noStrike">
                          <a:solidFill>
                            <a:srgbClr val="000000"/>
                          </a:solidFill>
                          <a:effectLst/>
                          <a:latin typeface="Aptos Narrow" panose="020B0004020202020204" pitchFamily="34" charset="0"/>
                        </a:rPr>
                        <a:t>0,12%</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ED356"/>
                    </a:solidFill>
                  </a:tcPr>
                </a:tc>
                <a:extLst>
                  <a:ext uri="{0D108BD9-81ED-4DB2-BD59-A6C34878D82A}">
                    <a16:rowId xmlns:a16="http://schemas.microsoft.com/office/drawing/2014/main" val="115739507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0,09%</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CD254"/>
                    </a:solidFill>
                  </a:tcPr>
                </a:tc>
                <a:tc>
                  <a:txBody>
                    <a:bodyPr/>
                    <a:lstStyle/>
                    <a:p>
                      <a:pPr algn="r" fontAlgn="b">
                        <a:buNone/>
                      </a:pPr>
                      <a:r>
                        <a:rPr lang="fr-FR" sz="1100" b="0" i="0" u="none" strike="noStrike">
                          <a:solidFill>
                            <a:srgbClr val="000000"/>
                          </a:solidFill>
                          <a:effectLst/>
                          <a:latin typeface="Aptos Narrow" panose="020B0004020202020204" pitchFamily="34" charset="0"/>
                        </a:rPr>
                        <a:t>0,12%</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ED356"/>
                    </a:solidFill>
                  </a:tcPr>
                </a:tc>
                <a:extLst>
                  <a:ext uri="{0D108BD9-81ED-4DB2-BD59-A6C34878D82A}">
                    <a16:rowId xmlns:a16="http://schemas.microsoft.com/office/drawing/2014/main" val="102346332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0,21%</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8D55A"/>
                    </a:solidFill>
                  </a:tcPr>
                </a:tc>
                <a:tc>
                  <a:txBody>
                    <a:bodyPr/>
                    <a:lstStyle/>
                    <a:p>
                      <a:pPr algn="r" fontAlgn="b">
                        <a:buNone/>
                      </a:pPr>
                      <a:r>
                        <a:rPr lang="fr-FR" sz="1100" b="0" i="0" u="none" strike="noStrike">
                          <a:solidFill>
                            <a:srgbClr val="000000"/>
                          </a:solidFill>
                          <a:effectLst/>
                          <a:latin typeface="Aptos Narrow" panose="020B0004020202020204" pitchFamily="34" charset="0"/>
                        </a:rPr>
                        <a:t>0,17%</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4D458"/>
                    </a:solidFill>
                  </a:tcPr>
                </a:tc>
                <a:extLst>
                  <a:ext uri="{0D108BD9-81ED-4DB2-BD59-A6C34878D82A}">
                    <a16:rowId xmlns:a16="http://schemas.microsoft.com/office/drawing/2014/main" val="396115515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SIEA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0,09%</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BD254"/>
                    </a:solidFill>
                  </a:tcPr>
                </a:tc>
                <a:tc>
                  <a:txBody>
                    <a:bodyPr/>
                    <a:lstStyle/>
                    <a:p>
                      <a:pPr algn="r" fontAlgn="b">
                        <a:buNone/>
                      </a:pPr>
                      <a:r>
                        <a:rPr lang="fr-FR" sz="1100" b="0" i="0" u="none" strike="noStrike">
                          <a:solidFill>
                            <a:srgbClr val="000000"/>
                          </a:solidFill>
                          <a:effectLst/>
                          <a:latin typeface="Aptos Narrow" panose="020B0004020202020204" pitchFamily="34" charset="0"/>
                        </a:rPr>
                        <a:t>0,20%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7D55A"/>
                    </a:solidFill>
                  </a:tcPr>
                </a:tc>
                <a:extLst>
                  <a:ext uri="{0D108BD9-81ED-4DB2-BD59-A6C34878D82A}">
                    <a16:rowId xmlns:a16="http://schemas.microsoft.com/office/drawing/2014/main" val="212439462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0,43%</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0DB66"/>
                    </a:solidFill>
                  </a:tcPr>
                </a:tc>
                <a:tc>
                  <a:txBody>
                    <a:bodyPr/>
                    <a:lstStyle/>
                    <a:p>
                      <a:pPr algn="r" fontAlgn="b">
                        <a:buNone/>
                      </a:pPr>
                      <a:r>
                        <a:rPr lang="fr-FR" sz="1100" b="0" i="0" u="none" strike="noStrike">
                          <a:solidFill>
                            <a:srgbClr val="000000"/>
                          </a:solidFill>
                          <a:effectLst/>
                          <a:latin typeface="Aptos Narrow" panose="020B0004020202020204" pitchFamily="34" charset="0"/>
                        </a:rPr>
                        <a:t>0,24%</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BD65C"/>
                    </a:solidFill>
                  </a:tcPr>
                </a:tc>
                <a:extLst>
                  <a:ext uri="{0D108BD9-81ED-4DB2-BD59-A6C34878D82A}">
                    <a16:rowId xmlns:a16="http://schemas.microsoft.com/office/drawing/2014/main" val="195540117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Iliad</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0,30%</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2D85F"/>
                    </a:solidFill>
                  </a:tcPr>
                </a:tc>
                <a:tc>
                  <a:txBody>
                    <a:bodyPr/>
                    <a:lstStyle/>
                    <a:p>
                      <a:pPr algn="r" fontAlgn="b">
                        <a:buNone/>
                      </a:pPr>
                      <a:r>
                        <a:rPr lang="fr-FR" sz="1100" b="0" i="0" u="none" strike="noStrike">
                          <a:solidFill>
                            <a:srgbClr val="000000"/>
                          </a:solidFill>
                          <a:effectLst/>
                          <a:latin typeface="Aptos Narrow" panose="020B0004020202020204" pitchFamily="34" charset="0"/>
                        </a:rPr>
                        <a:t>0,28%</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0D75E"/>
                    </a:solidFill>
                  </a:tcPr>
                </a:tc>
                <a:extLst>
                  <a:ext uri="{0D108BD9-81ED-4DB2-BD59-A6C34878D82A}">
                    <a16:rowId xmlns:a16="http://schemas.microsoft.com/office/drawing/2014/main" val="301082469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r" fontAlgn="b">
                        <a:buNone/>
                      </a:pPr>
                      <a:r>
                        <a:rPr lang="fr-FR" sz="1100" b="0" i="0" u="none" strike="noStrike">
                          <a:solidFill>
                            <a:srgbClr val="000000"/>
                          </a:solidFill>
                          <a:effectLst/>
                          <a:latin typeface="Aptos Narrow" panose="020B0004020202020204" pitchFamily="34" charset="0"/>
                        </a:rPr>
                        <a:t>1,49%</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CB72"/>
                    </a:solidFill>
                  </a:tcPr>
                </a:tc>
                <a:tc>
                  <a:txBody>
                    <a:bodyPr/>
                    <a:lstStyle/>
                    <a:p>
                      <a:pPr algn="r" fontAlgn="b">
                        <a:buNone/>
                      </a:pPr>
                      <a:r>
                        <a:rPr lang="fr-FR" sz="1100" b="0" i="0" u="none" strike="noStrike" dirty="0">
                          <a:solidFill>
                            <a:srgbClr val="000000"/>
                          </a:solidFill>
                          <a:effectLst/>
                          <a:latin typeface="Aptos Narrow" panose="020B0004020202020204" pitchFamily="34" charset="0"/>
                        </a:rPr>
                        <a:t>0,73%</a:t>
                      </a:r>
                    </a:p>
                  </a:txBody>
                  <a:tcPr marL="9525" marR="171450"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376"/>
                    </a:solidFill>
                  </a:tcPr>
                </a:tc>
                <a:extLst>
                  <a:ext uri="{0D108BD9-81ED-4DB2-BD59-A6C34878D82A}">
                    <a16:rowId xmlns:a16="http://schemas.microsoft.com/office/drawing/2014/main" val="3970002283"/>
                  </a:ext>
                </a:extLst>
              </a:tr>
            </a:tbl>
          </a:graphicData>
        </a:graphic>
      </p:graphicFrame>
    </p:spTree>
    <p:extLst>
      <p:ext uri="{BB962C8B-B14F-4D97-AF65-F5344CB8AC3E}">
        <p14:creationId xmlns:p14="http://schemas.microsoft.com/office/powerpoint/2010/main" val="10251974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4F6B2-B577-A309-ACF2-DD133BC73E4C}"/>
              </a:ext>
            </a:extLst>
          </p:cNvPr>
          <p:cNvSpPr>
            <a:spLocks noGrp="1"/>
          </p:cNvSpPr>
          <p:nvPr>
            <p:ph type="title"/>
          </p:nvPr>
        </p:nvSpPr>
        <p:spPr>
          <a:xfrm>
            <a:off x="2277978" y="175426"/>
            <a:ext cx="6408821" cy="1143001"/>
          </a:xfrm>
        </p:spPr>
        <p:txBody>
          <a:bodyPr>
            <a:noAutofit/>
          </a:bodyPr>
          <a:lstStyle/>
          <a:p>
            <a:r>
              <a:rPr lang="fr-FR" sz="3200" dirty="0"/>
              <a:t>Évolution du taux d’échecs au raccordement </a:t>
            </a:r>
          </a:p>
        </p:txBody>
      </p:sp>
      <p:sp>
        <p:nvSpPr>
          <p:cNvPr id="3" name="Espace réservé du texte 2">
            <a:extLst>
              <a:ext uri="{FF2B5EF4-FFF2-40B4-BE49-F238E27FC236}">
                <a16:creationId xmlns:a16="http://schemas.microsoft.com/office/drawing/2014/main" id="{7A649363-3AAE-53B2-DF6B-6905422F5715}"/>
              </a:ext>
            </a:extLst>
          </p:cNvPr>
          <p:cNvSpPr>
            <a:spLocks noGrp="1"/>
          </p:cNvSpPr>
          <p:nvPr>
            <p:ph type="body" idx="1"/>
          </p:nvPr>
        </p:nvSpPr>
        <p:spPr>
          <a:xfrm>
            <a:off x="1740022" y="4198090"/>
            <a:ext cx="6946777" cy="1559773"/>
          </a:xfrm>
        </p:spPr>
        <p:txBody>
          <a:bodyPr>
            <a:normAutofit lnSpcReduction="10000"/>
          </a:bodyPr>
          <a:lstStyle/>
          <a:p>
            <a:r>
              <a:rPr lang="fr-FR" sz="2000" dirty="0">
                <a:solidFill>
                  <a:srgbClr val="8A1B59"/>
                </a:solidFill>
              </a:rPr>
              <a:t>Le deuxième critère de l’observatoire de l’ARCEP est le taux d’échecs au raccordement dont les résultats ont été retraités pour certains OI.</a:t>
            </a:r>
          </a:p>
          <a:p>
            <a:r>
              <a:rPr lang="fr-FR" sz="2000" dirty="0">
                <a:solidFill>
                  <a:srgbClr val="8A1B59"/>
                </a:solidFill>
              </a:rPr>
              <a:t>Comme pour le taux de pannes de grands écarts apparaissent entre les meilleurs et les autres.  </a:t>
            </a:r>
          </a:p>
        </p:txBody>
      </p:sp>
      <p:graphicFrame>
        <p:nvGraphicFramePr>
          <p:cNvPr id="4" name="Tableau 3">
            <a:extLst>
              <a:ext uri="{FF2B5EF4-FFF2-40B4-BE49-F238E27FC236}">
                <a16:creationId xmlns:a16="http://schemas.microsoft.com/office/drawing/2014/main" id="{11172941-C142-4BCB-6672-EAD6121996E5}"/>
              </a:ext>
            </a:extLst>
          </p:cNvPr>
          <p:cNvGraphicFramePr>
            <a:graphicFrameLocks noGrp="1"/>
          </p:cNvGraphicFramePr>
          <p:nvPr>
            <p:extLst>
              <p:ext uri="{D42A27DB-BD31-4B8C-83A1-F6EECF244321}">
                <p14:modId xmlns:p14="http://schemas.microsoft.com/office/powerpoint/2010/main" val="3540596377"/>
              </p:ext>
            </p:extLst>
          </p:nvPr>
        </p:nvGraphicFramePr>
        <p:xfrm>
          <a:off x="457200" y="1733163"/>
          <a:ext cx="3995351" cy="1171575"/>
        </p:xfrm>
        <a:graphic>
          <a:graphicData uri="http://schemas.openxmlformats.org/drawingml/2006/table">
            <a:tbl>
              <a:tblPr/>
              <a:tblGrid>
                <a:gridCol w="1312047">
                  <a:extLst>
                    <a:ext uri="{9D8B030D-6E8A-4147-A177-3AD203B41FA5}">
                      <a16:colId xmlns:a16="http://schemas.microsoft.com/office/drawing/2014/main" val="540458080"/>
                    </a:ext>
                  </a:extLst>
                </a:gridCol>
                <a:gridCol w="689747">
                  <a:extLst>
                    <a:ext uri="{9D8B030D-6E8A-4147-A177-3AD203B41FA5}">
                      <a16:colId xmlns:a16="http://schemas.microsoft.com/office/drawing/2014/main" val="2465691499"/>
                    </a:ext>
                  </a:extLst>
                </a:gridCol>
                <a:gridCol w="733168">
                  <a:extLst>
                    <a:ext uri="{9D8B030D-6E8A-4147-A177-3AD203B41FA5}">
                      <a16:colId xmlns:a16="http://schemas.microsoft.com/office/drawing/2014/main" val="1909795403"/>
                    </a:ext>
                  </a:extLst>
                </a:gridCol>
                <a:gridCol w="617838">
                  <a:extLst>
                    <a:ext uri="{9D8B030D-6E8A-4147-A177-3AD203B41FA5}">
                      <a16:colId xmlns:a16="http://schemas.microsoft.com/office/drawing/2014/main" val="1544336638"/>
                    </a:ext>
                  </a:extLst>
                </a:gridCol>
                <a:gridCol w="642551">
                  <a:extLst>
                    <a:ext uri="{9D8B030D-6E8A-4147-A177-3AD203B41FA5}">
                      <a16:colId xmlns:a16="http://schemas.microsoft.com/office/drawing/2014/main" val="1938195237"/>
                    </a:ext>
                  </a:extLst>
                </a:gridCol>
              </a:tblGrid>
              <a:tr h="200025">
                <a:tc rowSpan="2">
                  <a:txBody>
                    <a:bodyPr/>
                    <a:lstStyle/>
                    <a:p>
                      <a:pPr algn="ctr" fontAlgn="ctr">
                        <a:buNone/>
                      </a:pPr>
                      <a:r>
                        <a:rPr lang="fr-FR" sz="1100" b="0" i="0" u="none" strike="noStrike">
                          <a:solidFill>
                            <a:srgbClr val="000000"/>
                          </a:solidFill>
                          <a:effectLst/>
                          <a:latin typeface="Aptos Narrow" panose="020B0004020202020204" pitchFamily="34" charset="0"/>
                        </a:rPr>
                        <a:t>Taux d'échecs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gridSpan="2">
                  <a:txBody>
                    <a:bodyPr/>
                    <a:lstStyle/>
                    <a:p>
                      <a:pPr algn="ctr" rtl="0" fontAlgn="ctr">
                        <a:buNone/>
                      </a:pPr>
                      <a:r>
                        <a:rPr lang="fr-FR" sz="1200" b="0" i="0" u="none" strike="noStrike">
                          <a:solidFill>
                            <a:srgbClr val="000000"/>
                          </a:solidFill>
                          <a:effectLst/>
                          <a:latin typeface="Aptos Narrow" panose="020B0004020202020204" pitchFamily="34" charset="0"/>
                        </a:rPr>
                        <a:t>05/23 - 10/23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tc gridSpan="2">
                  <a:txBody>
                    <a:bodyPr/>
                    <a:lstStyle/>
                    <a:p>
                      <a:pPr algn="ctr" fontAlgn="ctr">
                        <a:buNone/>
                      </a:pPr>
                      <a:r>
                        <a:rPr lang="fr-FR" sz="1100" b="0" i="0" u="none" strike="noStrike">
                          <a:solidFill>
                            <a:srgbClr val="000000"/>
                          </a:solidFill>
                          <a:effectLst/>
                          <a:latin typeface="Aptos Narrow" panose="020B0004020202020204" pitchFamily="34" charset="0"/>
                        </a:rPr>
                        <a:t>10/24 - 03/25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1702636960"/>
                  </a:ext>
                </a:extLst>
              </a:tr>
              <a:tr h="200025">
                <a:tc vMerge="1">
                  <a:txBody>
                    <a:bodyPr/>
                    <a:lstStyle/>
                    <a:p>
                      <a:endParaRPr lang="fr-FR"/>
                    </a:p>
                  </a:txBody>
                  <a:tcPr/>
                </a:tc>
                <a:tc>
                  <a:txBody>
                    <a:bodyPr/>
                    <a:lstStyle/>
                    <a:p>
                      <a:pPr algn="ctr" rtl="0" fontAlgn="ctr">
                        <a:buNone/>
                      </a:pPr>
                      <a:r>
                        <a:rPr lang="fr-FR" sz="12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retraité</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fontAlgn="ctr">
                        <a:buNone/>
                      </a:pPr>
                      <a:r>
                        <a:rPr lang="fr-FR"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retraité</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783143470"/>
                  </a:ext>
                </a:extLst>
              </a:tr>
              <a:tr h="200025">
                <a:tc>
                  <a:txBody>
                    <a:bodyPr/>
                    <a:lstStyle/>
                    <a:p>
                      <a:pPr algn="r" rtl="0" fontAlgn="ctr">
                        <a:buNone/>
                      </a:pPr>
                      <a:r>
                        <a:rPr lang="fr-FR" sz="1200" b="0" i="0" u="none" strike="noStrike">
                          <a:solidFill>
                            <a:srgbClr val="8A1B59"/>
                          </a:solidFill>
                          <a:effectLst/>
                          <a:latin typeface="Aptos Narrow" panose="020B0004020202020204" pitchFamily="34" charset="0"/>
                        </a:rPr>
                        <a:t>Meilleur résultat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1,93%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1,93%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609244504"/>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Plus mauvais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24,31%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20,86%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31,19%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30,67%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2461805231"/>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Taux d'échec moyen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6,65%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8,24%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8,01%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4075585931"/>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Nb &gt;10%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477321754"/>
                  </a:ext>
                </a:extLst>
              </a:tr>
            </a:tbl>
          </a:graphicData>
        </a:graphic>
      </p:graphicFrame>
      <p:sp>
        <p:nvSpPr>
          <p:cNvPr id="5" name="Espace réservé du numéro de diapositive 4">
            <a:extLst>
              <a:ext uri="{FF2B5EF4-FFF2-40B4-BE49-F238E27FC236}">
                <a16:creationId xmlns:a16="http://schemas.microsoft.com/office/drawing/2014/main" id="{3FD1E1F1-CEE9-302B-A695-FD8F6502F961}"/>
              </a:ext>
            </a:extLst>
          </p:cNvPr>
          <p:cNvSpPr>
            <a:spLocks noGrp="1"/>
          </p:cNvSpPr>
          <p:nvPr>
            <p:ph type="sldNum" sz="quarter" idx="2"/>
          </p:nvPr>
        </p:nvSpPr>
        <p:spPr/>
        <p:txBody>
          <a:bodyPr/>
          <a:lstStyle/>
          <a:p>
            <a:fld id="{86CB4B4D-7CA3-9044-876B-883B54F8677D}" type="slidenum">
              <a:rPr lang="fr-FR" smtClean="0"/>
              <a:t>27</a:t>
            </a:fld>
            <a:endParaRPr lang="fr-FR" dirty="0"/>
          </a:p>
        </p:txBody>
      </p:sp>
      <p:pic>
        <p:nvPicPr>
          <p:cNvPr id="7" name="Image 6">
            <a:extLst>
              <a:ext uri="{FF2B5EF4-FFF2-40B4-BE49-F238E27FC236}">
                <a16:creationId xmlns:a16="http://schemas.microsoft.com/office/drawing/2014/main" id="{DA8953CF-E7B9-8293-61D7-060ED6036AE1}"/>
              </a:ext>
            </a:extLst>
          </p:cNvPr>
          <p:cNvPicPr>
            <a:picLocks noChangeAspect="1"/>
          </p:cNvPicPr>
          <p:nvPr/>
        </p:nvPicPr>
        <p:blipFill>
          <a:blip r:embed="rId2"/>
          <a:stretch>
            <a:fillRect/>
          </a:stretch>
        </p:blipFill>
        <p:spPr>
          <a:xfrm>
            <a:off x="457200" y="3665506"/>
            <a:ext cx="1200150" cy="2314575"/>
          </a:xfrm>
          <a:prstGeom prst="rect">
            <a:avLst/>
          </a:prstGeom>
        </p:spPr>
      </p:pic>
      <p:graphicFrame>
        <p:nvGraphicFramePr>
          <p:cNvPr id="6" name="Tableau 5">
            <a:extLst>
              <a:ext uri="{FF2B5EF4-FFF2-40B4-BE49-F238E27FC236}">
                <a16:creationId xmlns:a16="http://schemas.microsoft.com/office/drawing/2014/main" id="{06984E4E-24F0-7A74-4790-5351111A2E3A}"/>
              </a:ext>
            </a:extLst>
          </p:cNvPr>
          <p:cNvGraphicFramePr>
            <a:graphicFrameLocks noGrp="1"/>
          </p:cNvGraphicFramePr>
          <p:nvPr>
            <p:extLst>
              <p:ext uri="{D42A27DB-BD31-4B8C-83A1-F6EECF244321}">
                <p14:modId xmlns:p14="http://schemas.microsoft.com/office/powerpoint/2010/main" val="2192276523"/>
              </p:ext>
            </p:extLst>
          </p:nvPr>
        </p:nvGraphicFramePr>
        <p:xfrm>
          <a:off x="4691451" y="1505721"/>
          <a:ext cx="3886198" cy="2505075"/>
        </p:xfrm>
        <a:graphic>
          <a:graphicData uri="http://schemas.openxmlformats.org/drawingml/2006/table">
            <a:tbl>
              <a:tblPr/>
              <a:tblGrid>
                <a:gridCol w="1840504">
                  <a:extLst>
                    <a:ext uri="{9D8B030D-6E8A-4147-A177-3AD203B41FA5}">
                      <a16:colId xmlns:a16="http://schemas.microsoft.com/office/drawing/2014/main" val="973729164"/>
                    </a:ext>
                  </a:extLst>
                </a:gridCol>
                <a:gridCol w="509869">
                  <a:extLst>
                    <a:ext uri="{9D8B030D-6E8A-4147-A177-3AD203B41FA5}">
                      <a16:colId xmlns:a16="http://schemas.microsoft.com/office/drawing/2014/main" val="677471043"/>
                    </a:ext>
                  </a:extLst>
                </a:gridCol>
                <a:gridCol w="512978">
                  <a:extLst>
                    <a:ext uri="{9D8B030D-6E8A-4147-A177-3AD203B41FA5}">
                      <a16:colId xmlns:a16="http://schemas.microsoft.com/office/drawing/2014/main" val="3886412077"/>
                    </a:ext>
                  </a:extLst>
                </a:gridCol>
                <a:gridCol w="509869">
                  <a:extLst>
                    <a:ext uri="{9D8B030D-6E8A-4147-A177-3AD203B41FA5}">
                      <a16:colId xmlns:a16="http://schemas.microsoft.com/office/drawing/2014/main" val="269442760"/>
                    </a:ext>
                  </a:extLst>
                </a:gridCol>
                <a:gridCol w="512978">
                  <a:extLst>
                    <a:ext uri="{9D8B030D-6E8A-4147-A177-3AD203B41FA5}">
                      <a16:colId xmlns:a16="http://schemas.microsoft.com/office/drawing/2014/main" val="2210159619"/>
                    </a:ext>
                  </a:extLst>
                </a:gridCol>
              </a:tblGrid>
              <a:tr h="200025">
                <a:tc gridSpan="5">
                  <a:txBody>
                    <a:bodyPr/>
                    <a:lstStyle/>
                    <a:p>
                      <a:pPr algn="ctr" rtl="0" fontAlgn="ctr">
                        <a:buNone/>
                      </a:pPr>
                      <a:r>
                        <a:rPr lang="fr-FR" sz="1200" b="0" i="0" u="none" strike="noStrike">
                          <a:solidFill>
                            <a:srgbClr val="8A1B59"/>
                          </a:solidFill>
                          <a:effectLst/>
                          <a:latin typeface="Aptos Narrow" panose="020B0004020202020204" pitchFamily="34" charset="0"/>
                        </a:rPr>
                        <a:t>Taux d'échecs par maison mère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37589845"/>
                  </a:ext>
                </a:extLst>
              </a:tr>
              <a:tr h="200025">
                <a:tc rowSpan="2">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gridSpan="2">
                  <a:txBody>
                    <a:bodyPr/>
                    <a:lstStyle/>
                    <a:p>
                      <a:pPr algn="ctr" rtl="0" fontAlgn="ctr">
                        <a:buNone/>
                      </a:pPr>
                      <a:r>
                        <a:rPr lang="fr-FR" sz="1200" b="0" i="0" u="none" strike="noStrike">
                          <a:solidFill>
                            <a:srgbClr val="000000"/>
                          </a:solidFill>
                          <a:effectLst/>
                          <a:latin typeface="Aptos Narrow" panose="020B0004020202020204" pitchFamily="34" charset="0"/>
                        </a:rPr>
                        <a:t>05/23 - 10/23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tc gridSpan="2">
                  <a:txBody>
                    <a:bodyPr/>
                    <a:lstStyle/>
                    <a:p>
                      <a:pPr algn="ctr" rtl="0" fontAlgn="ctr">
                        <a:buNone/>
                      </a:pPr>
                      <a:r>
                        <a:rPr lang="fr-FR" sz="1200" b="0" i="0" u="none" strike="noStrike">
                          <a:solidFill>
                            <a:srgbClr val="000000"/>
                          </a:solidFill>
                          <a:effectLst/>
                          <a:latin typeface="Aptos Narrow" panose="020B0004020202020204" pitchFamily="34" charset="0"/>
                        </a:rPr>
                        <a:t>10/24 - 03/25</a:t>
                      </a:r>
                    </a:p>
                  </a:txBody>
                  <a:tcPr marL="9525" marR="9525" marT="9525" marB="0" anchor="ctr">
                    <a:lnL w="6350" cap="flat" cmpd="sng" algn="ctr">
                      <a:solidFill>
                        <a:srgbClr val="8A1B59"/>
                      </a:solidFill>
                      <a:prstDash val="solid"/>
                      <a:round/>
                      <a:headEnd type="none" w="med" len="med"/>
                      <a:tailEnd type="none" w="med" len="med"/>
                    </a:lnL>
                    <a:lnR>
                      <a:noFill/>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799880069"/>
                  </a:ext>
                </a:extLst>
              </a:tr>
              <a:tr h="200025">
                <a:tc vMerge="1">
                  <a:txBody>
                    <a:bodyPr/>
                    <a:lstStyle/>
                    <a:p>
                      <a:endParaRPr lang="fr-FR"/>
                    </a:p>
                  </a:txBody>
                  <a:tcPr/>
                </a:tc>
                <a:tc>
                  <a:txBody>
                    <a:bodyPr/>
                    <a:lstStyle/>
                    <a:p>
                      <a:pPr algn="ctr" rtl="0" fontAlgn="ctr">
                        <a:buNone/>
                      </a:pPr>
                      <a:r>
                        <a:rPr lang="fr-FR" sz="12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retraité</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fontAlgn="ctr">
                        <a:buNone/>
                      </a:pPr>
                      <a:r>
                        <a:rPr lang="fr-FR"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retraité</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13493861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Opérateurs privés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AB95A"/>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AB95A"/>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AB95A"/>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AB95A"/>
                    </a:solidFill>
                  </a:tcPr>
                </a:tc>
                <a:extLst>
                  <a:ext uri="{0D108BD9-81ED-4DB2-BD59-A6C34878D82A}">
                    <a16:rowId xmlns:a16="http://schemas.microsoft.com/office/drawing/2014/main" val="213965535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9,1%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0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4,7%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0D25F"/>
                    </a:solidFill>
                  </a:tcPr>
                </a:tc>
                <a:extLst>
                  <a:ext uri="{0D108BD9-81ED-4DB2-BD59-A6C34878D82A}">
                    <a16:rowId xmlns:a16="http://schemas.microsoft.com/office/drawing/2014/main" val="243920539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0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4,6%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A0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8D7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8D75F"/>
                    </a:solidFill>
                  </a:tcPr>
                </a:tc>
                <a:extLst>
                  <a:ext uri="{0D108BD9-81ED-4DB2-BD59-A6C34878D82A}">
                    <a16:rowId xmlns:a16="http://schemas.microsoft.com/office/drawing/2014/main" val="75118098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SIEA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6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6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6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65F"/>
                    </a:solidFill>
                  </a:tcPr>
                </a:tc>
                <a:extLst>
                  <a:ext uri="{0D108BD9-81ED-4DB2-BD59-A6C34878D82A}">
                    <a16:rowId xmlns:a16="http://schemas.microsoft.com/office/drawing/2014/main" val="80540482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F0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F05F"/>
                    </a:solidFill>
                  </a:tcPr>
                </a:tc>
                <a:extLst>
                  <a:ext uri="{0D108BD9-81ED-4DB2-BD59-A6C34878D82A}">
                    <a16:rowId xmlns:a16="http://schemas.microsoft.com/office/drawing/2014/main" val="202916599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6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1E6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F0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F05F"/>
                    </a:solidFill>
                  </a:tcPr>
                </a:tc>
                <a:extLst>
                  <a:ext uri="{0D108BD9-81ED-4DB2-BD59-A6C34878D82A}">
                    <a16:rowId xmlns:a16="http://schemas.microsoft.com/office/drawing/2014/main" val="413229919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F0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8D7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7,8%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25F"/>
                    </a:solidFill>
                  </a:tcPr>
                </a:tc>
                <a:extLst>
                  <a:ext uri="{0D108BD9-81ED-4DB2-BD59-A6C34878D82A}">
                    <a16:rowId xmlns:a16="http://schemas.microsoft.com/office/drawing/2014/main" val="132759411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2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extLst>
                  <a:ext uri="{0D108BD9-81ED-4DB2-BD59-A6C34878D82A}">
                    <a16:rowId xmlns:a16="http://schemas.microsoft.com/office/drawing/2014/main" val="155193386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8D7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8D7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B45F"/>
                    </a:solidFill>
                  </a:tcPr>
                </a:tc>
                <a:extLst>
                  <a:ext uri="{0D108BD9-81ED-4DB2-BD59-A6C34878D82A}">
                    <a16:rowId xmlns:a16="http://schemas.microsoft.com/office/drawing/2014/main" val="236280877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14,8%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8C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12,3%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A0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18,9%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8C5F"/>
                    </a:solid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17,8%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8C5F"/>
                    </a:solidFill>
                  </a:tcPr>
                </a:tc>
                <a:extLst>
                  <a:ext uri="{0D108BD9-81ED-4DB2-BD59-A6C34878D82A}">
                    <a16:rowId xmlns:a16="http://schemas.microsoft.com/office/drawing/2014/main" val="1954754195"/>
                  </a:ext>
                </a:extLst>
              </a:tr>
            </a:tbl>
          </a:graphicData>
        </a:graphic>
      </p:graphicFrame>
    </p:spTree>
    <p:extLst>
      <p:ext uri="{BB962C8B-B14F-4D97-AF65-F5344CB8AC3E}">
        <p14:creationId xmlns:p14="http://schemas.microsoft.com/office/powerpoint/2010/main" val="363233669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4F83D-3689-5908-7868-CB5EBE86D07E}"/>
              </a:ext>
            </a:extLst>
          </p:cNvPr>
          <p:cNvSpPr>
            <a:spLocks noGrp="1"/>
          </p:cNvSpPr>
          <p:nvPr>
            <p:ph type="title"/>
          </p:nvPr>
        </p:nvSpPr>
        <p:spPr>
          <a:xfrm>
            <a:off x="5620159" y="233082"/>
            <a:ext cx="2940133" cy="566738"/>
          </a:xfrm>
        </p:spPr>
        <p:txBody>
          <a:bodyPr>
            <a:normAutofit fontScale="90000"/>
          </a:bodyPr>
          <a:lstStyle/>
          <a:p>
            <a:pPr algn="ctr"/>
            <a:r>
              <a:rPr lang="fr-FR" sz="3200" dirty="0"/>
              <a:t>Malfaçons</a:t>
            </a:r>
          </a:p>
        </p:txBody>
      </p:sp>
      <p:sp>
        <p:nvSpPr>
          <p:cNvPr id="4" name="Espace réservé du texte 3">
            <a:extLst>
              <a:ext uri="{FF2B5EF4-FFF2-40B4-BE49-F238E27FC236}">
                <a16:creationId xmlns:a16="http://schemas.microsoft.com/office/drawing/2014/main" id="{DBF3E650-F443-05AC-209E-8EB03390FB4C}"/>
              </a:ext>
            </a:extLst>
          </p:cNvPr>
          <p:cNvSpPr>
            <a:spLocks noGrp="1"/>
          </p:cNvSpPr>
          <p:nvPr>
            <p:ph type="body" sz="quarter" idx="1"/>
          </p:nvPr>
        </p:nvSpPr>
        <p:spPr>
          <a:xfrm>
            <a:off x="554854" y="5367338"/>
            <a:ext cx="5145859" cy="804863"/>
          </a:xfrm>
        </p:spPr>
        <p:txBody>
          <a:bodyPr>
            <a:normAutofit fontScale="92500" lnSpcReduction="10000"/>
          </a:bodyPr>
          <a:lstStyle/>
          <a:p>
            <a:r>
              <a:rPr lang="fr-FR" dirty="0">
                <a:solidFill>
                  <a:srgbClr val="8A1B59"/>
                </a:solidFill>
              </a:rPr>
              <a:t>Ces graphiques montrent que le taux de malfaçons critiques arrive autour de 8% pour tous les OC au T1 2025 aux dires du seul déclarant, à savoir Altitude, tandis que le taux de celles qui le sont moins atteint 10 à 20% selon les OC.</a:t>
            </a:r>
          </a:p>
        </p:txBody>
      </p:sp>
      <p:pic>
        <p:nvPicPr>
          <p:cNvPr id="12" name="Image 11">
            <a:extLst>
              <a:ext uri="{FF2B5EF4-FFF2-40B4-BE49-F238E27FC236}">
                <a16:creationId xmlns:a16="http://schemas.microsoft.com/office/drawing/2014/main" id="{1E0C9459-29C0-D1D5-07BF-FDA75644C153}"/>
              </a:ext>
            </a:extLst>
          </p:cNvPr>
          <p:cNvPicPr>
            <a:picLocks noChangeAspect="1"/>
          </p:cNvPicPr>
          <p:nvPr/>
        </p:nvPicPr>
        <p:blipFill>
          <a:blip r:embed="rId2"/>
          <a:stretch>
            <a:fillRect/>
          </a:stretch>
        </p:blipFill>
        <p:spPr>
          <a:xfrm>
            <a:off x="649705" y="930978"/>
            <a:ext cx="8037095" cy="3849979"/>
          </a:xfrm>
          <a:prstGeom prst="rect">
            <a:avLst/>
          </a:prstGeom>
        </p:spPr>
      </p:pic>
      <p:graphicFrame>
        <p:nvGraphicFramePr>
          <p:cNvPr id="13" name="Tableau 12">
            <a:extLst>
              <a:ext uri="{FF2B5EF4-FFF2-40B4-BE49-F238E27FC236}">
                <a16:creationId xmlns:a16="http://schemas.microsoft.com/office/drawing/2014/main" id="{F8220325-9C45-0D58-D138-8E6BA24A1797}"/>
              </a:ext>
            </a:extLst>
          </p:cNvPr>
          <p:cNvGraphicFramePr>
            <a:graphicFrameLocks noGrp="1"/>
          </p:cNvGraphicFramePr>
          <p:nvPr>
            <p:extLst>
              <p:ext uri="{D42A27DB-BD31-4B8C-83A1-F6EECF244321}">
                <p14:modId xmlns:p14="http://schemas.microsoft.com/office/powerpoint/2010/main" val="2416948687"/>
              </p:ext>
            </p:extLst>
          </p:nvPr>
        </p:nvGraphicFramePr>
        <p:xfrm>
          <a:off x="707619" y="4910260"/>
          <a:ext cx="8229600" cy="378409"/>
        </p:xfrm>
        <a:graphic>
          <a:graphicData uri="http://schemas.openxmlformats.org/drawingml/2006/table">
            <a:tbl>
              <a:tblPr/>
              <a:tblGrid>
                <a:gridCol w="243840">
                  <a:extLst>
                    <a:ext uri="{9D8B030D-6E8A-4147-A177-3AD203B41FA5}">
                      <a16:colId xmlns:a16="http://schemas.microsoft.com/office/drawing/2014/main" val="137549713"/>
                    </a:ext>
                  </a:extLst>
                </a:gridCol>
                <a:gridCol w="2153920">
                  <a:extLst>
                    <a:ext uri="{9D8B030D-6E8A-4147-A177-3AD203B41FA5}">
                      <a16:colId xmlns:a16="http://schemas.microsoft.com/office/drawing/2014/main" val="1736878582"/>
                    </a:ext>
                  </a:extLst>
                </a:gridCol>
                <a:gridCol w="243840">
                  <a:extLst>
                    <a:ext uri="{9D8B030D-6E8A-4147-A177-3AD203B41FA5}">
                      <a16:colId xmlns:a16="http://schemas.microsoft.com/office/drawing/2014/main" val="1747576560"/>
                    </a:ext>
                  </a:extLst>
                </a:gridCol>
                <a:gridCol w="2590800">
                  <a:extLst>
                    <a:ext uri="{9D8B030D-6E8A-4147-A177-3AD203B41FA5}">
                      <a16:colId xmlns:a16="http://schemas.microsoft.com/office/drawing/2014/main" val="9711643"/>
                    </a:ext>
                  </a:extLst>
                </a:gridCol>
                <a:gridCol w="243840">
                  <a:extLst>
                    <a:ext uri="{9D8B030D-6E8A-4147-A177-3AD203B41FA5}">
                      <a16:colId xmlns:a16="http://schemas.microsoft.com/office/drawing/2014/main" val="2974439226"/>
                    </a:ext>
                  </a:extLst>
                </a:gridCol>
                <a:gridCol w="1513840">
                  <a:extLst>
                    <a:ext uri="{9D8B030D-6E8A-4147-A177-3AD203B41FA5}">
                      <a16:colId xmlns:a16="http://schemas.microsoft.com/office/drawing/2014/main" val="2609048871"/>
                    </a:ext>
                  </a:extLst>
                </a:gridCol>
                <a:gridCol w="243840">
                  <a:extLst>
                    <a:ext uri="{9D8B030D-6E8A-4147-A177-3AD203B41FA5}">
                      <a16:colId xmlns:a16="http://schemas.microsoft.com/office/drawing/2014/main" val="3482741243"/>
                    </a:ext>
                  </a:extLst>
                </a:gridCol>
                <a:gridCol w="995680">
                  <a:extLst>
                    <a:ext uri="{9D8B030D-6E8A-4147-A177-3AD203B41FA5}">
                      <a16:colId xmlns:a16="http://schemas.microsoft.com/office/drawing/2014/main" val="270033545"/>
                    </a:ext>
                  </a:extLst>
                </a:gridCol>
              </a:tblGrid>
              <a:tr h="226009">
                <a:tc>
                  <a:txBody>
                    <a:bodyPr/>
                    <a:lstStyle/>
                    <a:p>
                      <a:pPr algn="l" fontAlgn="b">
                        <a:buNone/>
                      </a:pPr>
                      <a:r>
                        <a:rPr lang="fr-FR" sz="900" b="0" i="0" u="none" strike="noStrike">
                          <a:solidFill>
                            <a:srgbClr val="000000"/>
                          </a:solidFill>
                          <a:effectLst/>
                          <a:latin typeface="Aptos Narrow" panose="020B0004020202020204" pitchFamily="34" charset="0"/>
                        </a:rPr>
                        <a:t>M01</a:t>
                      </a:r>
                    </a:p>
                  </a:txBody>
                  <a:tcPr marL="7620" marR="7620" marT="7620" marB="0" anchor="b">
                    <a:lnL>
                      <a:noFill/>
                    </a:lnL>
                    <a:lnR>
                      <a:noFill/>
                    </a:lnR>
                    <a:lnT>
                      <a:noFill/>
                    </a:lnT>
                    <a:lnB>
                      <a:noFill/>
                    </a:lnB>
                    <a:solidFill>
                      <a:srgbClr val="D9D9D9"/>
                    </a:solidFill>
                  </a:tcPr>
                </a:tc>
                <a:tc>
                  <a:txBody>
                    <a:bodyPr/>
                    <a:lstStyle/>
                    <a:p>
                      <a:pPr algn="l" fontAlgn="b">
                        <a:buNone/>
                      </a:pPr>
                      <a:r>
                        <a:rPr lang="fr-FR" sz="900" b="0" i="0" u="none" strike="noStrike">
                          <a:solidFill>
                            <a:srgbClr val="000000"/>
                          </a:solidFill>
                          <a:effectLst/>
                          <a:latin typeface="Aptos Narrow" panose="020B0004020202020204" pitchFamily="34" charset="0"/>
                        </a:rPr>
                        <a:t>Référence manuscrite sur la PTO</a:t>
                      </a:r>
                    </a:p>
                  </a:txBody>
                  <a:tcPr marL="7620" marR="7620" marT="7620" marB="0" anchor="b">
                    <a:lnL>
                      <a:noFill/>
                    </a:lnL>
                    <a:lnR>
                      <a:noFill/>
                    </a:lnR>
                    <a:lnT>
                      <a:noFill/>
                    </a:lnT>
                    <a:lnB>
                      <a:noFill/>
                    </a:lnB>
                    <a:noFill/>
                  </a:tcPr>
                </a:tc>
                <a:tc>
                  <a:txBody>
                    <a:bodyPr/>
                    <a:lstStyle/>
                    <a:p>
                      <a:pPr algn="l" fontAlgn="b">
                        <a:buNone/>
                      </a:pPr>
                      <a:r>
                        <a:rPr lang="fr-FR" sz="900" b="0" i="0" u="none" strike="noStrike">
                          <a:solidFill>
                            <a:srgbClr val="000000"/>
                          </a:solidFill>
                          <a:effectLst/>
                          <a:latin typeface="Aptos Narrow" panose="020B0004020202020204" pitchFamily="34" charset="0"/>
                        </a:rPr>
                        <a:t>M03</a:t>
                      </a:r>
                    </a:p>
                  </a:txBody>
                  <a:tcPr marL="7620" marR="7620" marT="7620" marB="0" anchor="b">
                    <a:lnL>
                      <a:noFill/>
                    </a:lnL>
                    <a:lnR>
                      <a:noFill/>
                    </a:lnR>
                    <a:lnT>
                      <a:noFill/>
                    </a:lnT>
                    <a:lnB>
                      <a:noFill/>
                    </a:lnB>
                    <a:solidFill>
                      <a:srgbClr val="F2F2F2"/>
                    </a:solidFill>
                  </a:tcPr>
                </a:tc>
                <a:tc>
                  <a:txBody>
                    <a:bodyPr/>
                    <a:lstStyle/>
                    <a:p>
                      <a:pPr algn="l" fontAlgn="b">
                        <a:buNone/>
                      </a:pPr>
                      <a:r>
                        <a:rPr lang="fr-FR" sz="900" b="0" i="0" u="none" strike="noStrike">
                          <a:solidFill>
                            <a:srgbClr val="000000"/>
                          </a:solidFill>
                          <a:effectLst/>
                          <a:latin typeface="Aptos Narrow" panose="020B0004020202020204" pitchFamily="34" charset="0"/>
                        </a:rPr>
                        <a:t>Nombre de cordons branchés inutilisés supérieur à 5</a:t>
                      </a:r>
                    </a:p>
                  </a:txBody>
                  <a:tcPr marL="7620" marR="7620" marT="7620" marB="0" anchor="b">
                    <a:lnL>
                      <a:noFill/>
                    </a:lnL>
                    <a:lnR>
                      <a:noFill/>
                    </a:lnR>
                    <a:lnT>
                      <a:noFill/>
                    </a:lnT>
                    <a:lnB>
                      <a:noFill/>
                    </a:lnB>
                    <a:noFill/>
                  </a:tcPr>
                </a:tc>
                <a:tc>
                  <a:txBody>
                    <a:bodyPr/>
                    <a:lstStyle/>
                    <a:p>
                      <a:pPr algn="l" fontAlgn="b">
                        <a:buNone/>
                      </a:pPr>
                      <a:r>
                        <a:rPr lang="fr-FR" sz="900" b="0" i="0" u="none" strike="noStrike">
                          <a:solidFill>
                            <a:srgbClr val="000000"/>
                          </a:solidFill>
                          <a:effectLst/>
                          <a:latin typeface="Aptos Narrow" panose="020B0004020202020204" pitchFamily="34" charset="0"/>
                        </a:rPr>
                        <a:t>M05</a:t>
                      </a:r>
                    </a:p>
                  </a:txBody>
                  <a:tcPr marL="7620" marR="7620" marT="7620" marB="0" anchor="b">
                    <a:lnL>
                      <a:noFill/>
                    </a:lnL>
                    <a:lnR>
                      <a:noFill/>
                    </a:lnR>
                    <a:lnT>
                      <a:noFill/>
                    </a:lnT>
                    <a:lnB>
                      <a:noFill/>
                    </a:lnB>
                    <a:solidFill>
                      <a:srgbClr val="FF66CC"/>
                    </a:solidFill>
                  </a:tcPr>
                </a:tc>
                <a:tc>
                  <a:txBody>
                    <a:bodyPr/>
                    <a:lstStyle/>
                    <a:p>
                      <a:pPr algn="l" fontAlgn="b">
                        <a:buNone/>
                      </a:pPr>
                      <a:r>
                        <a:rPr lang="fr-FR" sz="900" b="0" i="0" u="none" strike="noStrike">
                          <a:solidFill>
                            <a:srgbClr val="000000"/>
                          </a:solidFill>
                          <a:effectLst/>
                          <a:latin typeface="Aptos Narrow" panose="020B0004020202020204" pitchFamily="34" charset="0"/>
                        </a:rPr>
                        <a:t>Absence d’étiquette sur la PTO</a:t>
                      </a:r>
                    </a:p>
                  </a:txBody>
                  <a:tcPr marL="7620" marR="7620" marT="7620" marB="0" anchor="b">
                    <a:lnL>
                      <a:noFill/>
                    </a:lnL>
                    <a:lnR>
                      <a:noFill/>
                    </a:lnR>
                    <a:lnT>
                      <a:noFill/>
                    </a:lnT>
                    <a:lnB>
                      <a:noFill/>
                    </a:lnB>
                    <a:noFill/>
                  </a:tcPr>
                </a:tc>
                <a:tc>
                  <a:txBody>
                    <a:bodyPr/>
                    <a:lstStyle/>
                    <a:p>
                      <a:pPr algn="l" fontAlgn="b">
                        <a:buNone/>
                      </a:pPr>
                      <a:r>
                        <a:rPr lang="fr-FR" sz="900" b="0" i="0" u="none" strike="noStrike">
                          <a:solidFill>
                            <a:srgbClr val="000000"/>
                          </a:solidFill>
                          <a:effectLst/>
                          <a:latin typeface="Aptos Narrow" panose="020B0004020202020204" pitchFamily="34" charset="0"/>
                        </a:rPr>
                        <a:t>M07</a:t>
                      </a:r>
                    </a:p>
                  </a:txBody>
                  <a:tcPr marL="7620" marR="7620" marT="7620" marB="0" anchor="b">
                    <a:lnL>
                      <a:noFill/>
                    </a:lnL>
                    <a:lnR>
                      <a:noFill/>
                    </a:lnR>
                    <a:lnT>
                      <a:noFill/>
                    </a:lnT>
                    <a:lnB>
                      <a:noFill/>
                    </a:lnB>
                    <a:solidFill>
                      <a:srgbClr val="FF5050"/>
                    </a:solidFill>
                  </a:tcPr>
                </a:tc>
                <a:tc>
                  <a:txBody>
                    <a:bodyPr/>
                    <a:lstStyle/>
                    <a:p>
                      <a:pPr algn="l" fontAlgn="b">
                        <a:buNone/>
                      </a:pPr>
                      <a:r>
                        <a:rPr lang="fr-FR" sz="900" b="0" i="0" u="none" strike="noStrike">
                          <a:solidFill>
                            <a:srgbClr val="000000"/>
                          </a:solidFill>
                          <a:effectLst/>
                          <a:latin typeface="Aptos Narrow" panose="020B0004020202020204" pitchFamily="34" charset="0"/>
                        </a:rPr>
                        <a:t>Mauvais PBO utilisé</a:t>
                      </a:r>
                    </a:p>
                  </a:txBody>
                  <a:tcPr marL="7620" marR="7620" marT="7620" marB="0" anchor="b">
                    <a:lnL>
                      <a:noFill/>
                    </a:lnL>
                    <a:lnR>
                      <a:noFill/>
                    </a:lnR>
                    <a:lnT>
                      <a:noFill/>
                    </a:lnT>
                    <a:lnB>
                      <a:noFill/>
                    </a:lnB>
                    <a:noFill/>
                  </a:tcPr>
                </a:tc>
                <a:extLst>
                  <a:ext uri="{0D108BD9-81ED-4DB2-BD59-A6C34878D82A}">
                    <a16:rowId xmlns:a16="http://schemas.microsoft.com/office/drawing/2014/main" val="2799028137"/>
                  </a:ext>
                </a:extLst>
              </a:tr>
              <a:tr h="152400">
                <a:tc>
                  <a:txBody>
                    <a:bodyPr/>
                    <a:lstStyle/>
                    <a:p>
                      <a:pPr algn="l" fontAlgn="b">
                        <a:buNone/>
                      </a:pPr>
                      <a:r>
                        <a:rPr lang="fr-FR" sz="900" b="0" i="0" u="none" strike="noStrike">
                          <a:solidFill>
                            <a:srgbClr val="000000"/>
                          </a:solidFill>
                          <a:effectLst/>
                          <a:latin typeface="Aptos Narrow" panose="020B0004020202020204" pitchFamily="34" charset="0"/>
                        </a:rPr>
                        <a:t>M02</a:t>
                      </a:r>
                    </a:p>
                  </a:txBody>
                  <a:tcPr marL="7620" marR="7620" marT="7620" marB="0" anchor="b">
                    <a:lnL>
                      <a:noFill/>
                    </a:lnL>
                    <a:lnR>
                      <a:noFill/>
                    </a:lnR>
                    <a:lnT>
                      <a:noFill/>
                    </a:lnT>
                    <a:lnB>
                      <a:noFill/>
                    </a:lnB>
                    <a:solidFill>
                      <a:srgbClr val="E7E6E6"/>
                    </a:solidFill>
                  </a:tcPr>
                </a:tc>
                <a:tc>
                  <a:txBody>
                    <a:bodyPr/>
                    <a:lstStyle/>
                    <a:p>
                      <a:pPr algn="l" fontAlgn="b">
                        <a:buNone/>
                      </a:pPr>
                      <a:r>
                        <a:rPr lang="fr-FR" sz="900" b="0" i="0" u="none" strike="noStrike">
                          <a:solidFill>
                            <a:srgbClr val="000000"/>
                          </a:solidFill>
                          <a:effectLst/>
                          <a:latin typeface="Aptos Narrow" panose="020B0004020202020204" pitchFamily="34" charset="0"/>
                        </a:rPr>
                        <a:t>Déchets supplémentaires après intervention</a:t>
                      </a:r>
                    </a:p>
                  </a:txBody>
                  <a:tcPr marL="7620" marR="7620" marT="7620" marB="0" anchor="b">
                    <a:lnL>
                      <a:noFill/>
                    </a:lnL>
                    <a:lnR>
                      <a:noFill/>
                    </a:lnR>
                    <a:lnT>
                      <a:noFill/>
                    </a:lnT>
                    <a:lnB>
                      <a:noFill/>
                    </a:lnB>
                    <a:noFill/>
                  </a:tcPr>
                </a:tc>
                <a:tc>
                  <a:txBody>
                    <a:bodyPr/>
                    <a:lstStyle/>
                    <a:p>
                      <a:pPr algn="l" fontAlgn="b">
                        <a:buNone/>
                      </a:pPr>
                      <a:r>
                        <a:rPr lang="fr-FR" sz="900" b="0" i="0" u="none" strike="noStrike">
                          <a:solidFill>
                            <a:srgbClr val="000000"/>
                          </a:solidFill>
                          <a:effectLst/>
                          <a:latin typeface="Aptos Narrow" panose="020B0004020202020204" pitchFamily="34" charset="0"/>
                        </a:rPr>
                        <a:t>M04</a:t>
                      </a:r>
                    </a:p>
                  </a:txBody>
                  <a:tcPr marL="7620" marR="7620" marT="7620" marB="0" anchor="b">
                    <a:lnL>
                      <a:noFill/>
                    </a:lnL>
                    <a:lnR>
                      <a:noFill/>
                    </a:lnR>
                    <a:lnT>
                      <a:noFill/>
                    </a:lnT>
                    <a:lnB>
                      <a:noFill/>
                    </a:lnB>
                    <a:solidFill>
                      <a:srgbClr val="EAA4E5"/>
                    </a:solidFill>
                  </a:tcPr>
                </a:tc>
                <a:tc>
                  <a:txBody>
                    <a:bodyPr/>
                    <a:lstStyle/>
                    <a:p>
                      <a:pPr algn="l" fontAlgn="b">
                        <a:buNone/>
                      </a:pPr>
                      <a:r>
                        <a:rPr lang="fr-FR" sz="900" b="0" i="0" u="none" strike="noStrike">
                          <a:solidFill>
                            <a:srgbClr val="000000"/>
                          </a:solidFill>
                          <a:effectLst/>
                          <a:latin typeface="Aptos Narrow" panose="020B0004020202020204" pitchFamily="34" charset="0"/>
                        </a:rPr>
                        <a:t>Référence PTO erronée</a:t>
                      </a:r>
                    </a:p>
                  </a:txBody>
                  <a:tcPr marL="7620" marR="7620" marT="7620" marB="0" anchor="b">
                    <a:lnL>
                      <a:noFill/>
                    </a:lnL>
                    <a:lnR>
                      <a:noFill/>
                    </a:lnR>
                    <a:lnT>
                      <a:noFill/>
                    </a:lnT>
                    <a:lnB>
                      <a:noFill/>
                    </a:lnB>
                    <a:noFill/>
                  </a:tcPr>
                </a:tc>
                <a:tc>
                  <a:txBody>
                    <a:bodyPr/>
                    <a:lstStyle/>
                    <a:p>
                      <a:pPr algn="l" fontAlgn="b">
                        <a:buNone/>
                      </a:pPr>
                      <a:r>
                        <a:rPr lang="fr-FR" sz="900" b="0" i="0" u="none" strike="noStrike">
                          <a:solidFill>
                            <a:srgbClr val="FFFFFF"/>
                          </a:solidFill>
                          <a:effectLst/>
                          <a:latin typeface="Aptos Narrow" panose="020B0004020202020204" pitchFamily="34" charset="0"/>
                        </a:rPr>
                        <a:t>M06</a:t>
                      </a:r>
                    </a:p>
                  </a:txBody>
                  <a:tcPr marL="7620" marR="7620" marT="7620" marB="0" anchor="b">
                    <a:lnL>
                      <a:noFill/>
                    </a:lnL>
                    <a:lnR>
                      <a:noFill/>
                    </a:lnR>
                    <a:lnT>
                      <a:noFill/>
                    </a:lnT>
                    <a:lnB>
                      <a:noFill/>
                    </a:lnB>
                    <a:solidFill>
                      <a:srgbClr val="002060"/>
                    </a:solidFill>
                  </a:tcPr>
                </a:tc>
                <a:tc>
                  <a:txBody>
                    <a:bodyPr/>
                    <a:lstStyle/>
                    <a:p>
                      <a:pPr algn="l" fontAlgn="b">
                        <a:buNone/>
                      </a:pPr>
                      <a:r>
                        <a:rPr lang="fr-FR" sz="900" b="0" i="0" u="none" strike="noStrike">
                          <a:solidFill>
                            <a:srgbClr val="000000"/>
                          </a:solidFill>
                          <a:effectLst/>
                          <a:latin typeface="Aptos Narrow" panose="020B0004020202020204" pitchFamily="34" charset="0"/>
                        </a:rPr>
                        <a:t>Mauvaise fibre optique utilisée</a:t>
                      </a:r>
                    </a:p>
                  </a:txBody>
                  <a:tcPr marL="7620" marR="7620" marT="7620" marB="0" anchor="b">
                    <a:lnL>
                      <a:noFill/>
                    </a:lnL>
                    <a:lnR>
                      <a:noFill/>
                    </a:lnR>
                    <a:lnT>
                      <a:noFill/>
                    </a:lnT>
                    <a:lnB>
                      <a:noFill/>
                    </a:lnB>
                    <a:noFill/>
                  </a:tcPr>
                </a:tc>
                <a:tc>
                  <a:txBody>
                    <a:bodyPr/>
                    <a:lstStyle/>
                    <a:p>
                      <a:pPr algn="l" fontAlgn="b">
                        <a:buNone/>
                      </a:pPr>
                      <a:endParaRPr lang="fr-FR" sz="9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buNone/>
                      </a:pPr>
                      <a:endParaRPr lang="fr-FR" sz="9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058015439"/>
                  </a:ext>
                </a:extLst>
              </a:tr>
            </a:tbl>
          </a:graphicData>
        </a:graphic>
      </p:graphicFrame>
      <p:sp>
        <p:nvSpPr>
          <p:cNvPr id="3" name="Espace réservé du numéro de diapositive 2">
            <a:extLst>
              <a:ext uri="{FF2B5EF4-FFF2-40B4-BE49-F238E27FC236}">
                <a16:creationId xmlns:a16="http://schemas.microsoft.com/office/drawing/2014/main" id="{35A647CA-A845-6565-CB7C-3038D80FC914}"/>
              </a:ext>
            </a:extLst>
          </p:cNvPr>
          <p:cNvSpPr>
            <a:spLocks noGrp="1"/>
          </p:cNvSpPr>
          <p:nvPr>
            <p:ph type="sldNum" sz="quarter" idx="2"/>
          </p:nvPr>
        </p:nvSpPr>
        <p:spPr/>
        <p:txBody>
          <a:bodyPr/>
          <a:lstStyle/>
          <a:p>
            <a:fld id="{86CB4B4D-7CA3-9044-876B-883B54F8677D}" type="slidenum">
              <a:rPr lang="fr-FR" smtClean="0"/>
              <a:t>28</a:t>
            </a:fld>
            <a:endParaRPr lang="fr-FR"/>
          </a:p>
        </p:txBody>
      </p:sp>
      <p:sp>
        <p:nvSpPr>
          <p:cNvPr id="5" name="Espace réservé du texte 3">
            <a:extLst>
              <a:ext uri="{FF2B5EF4-FFF2-40B4-BE49-F238E27FC236}">
                <a16:creationId xmlns:a16="http://schemas.microsoft.com/office/drawing/2014/main" id="{7C4542FA-44C9-B908-5353-8D50F6D029EC}"/>
              </a:ext>
            </a:extLst>
          </p:cNvPr>
          <p:cNvSpPr txBox="1">
            <a:spLocks/>
          </p:cNvSpPr>
          <p:nvPr/>
        </p:nvSpPr>
        <p:spPr>
          <a:xfrm>
            <a:off x="5620159" y="5457018"/>
            <a:ext cx="3317060" cy="56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marL="0" marR="0" indent="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1pPr>
            <a:lvl2pPr marL="0" marR="0" indent="4572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2pPr>
            <a:lvl3pPr marL="0" marR="0" indent="9144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3pPr>
            <a:lvl4pPr marL="0" marR="0" indent="13716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4pPr>
            <a:lvl5pPr marL="0" marR="0" indent="18288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9pPr>
          </a:lstStyle>
          <a:p>
            <a:pPr hangingPunct="1"/>
            <a:r>
              <a:rPr lang="fr-FR" sz="1600" b="1" dirty="0">
                <a:solidFill>
                  <a:srgbClr val="8A1B59"/>
                </a:solidFill>
              </a:rPr>
              <a:t>ATTENTION ! ces données sont aux dires du seul déclarant, à savoir Altitude </a:t>
            </a:r>
          </a:p>
        </p:txBody>
      </p:sp>
      <p:pic>
        <p:nvPicPr>
          <p:cNvPr id="7" name="Image 6" descr="Une image contenant logo, Police, symbole, Graphique&#10;&#10;Le contenu généré par l’IA peut être incorrect.">
            <a:extLst>
              <a:ext uri="{FF2B5EF4-FFF2-40B4-BE49-F238E27FC236}">
                <a16:creationId xmlns:a16="http://schemas.microsoft.com/office/drawing/2014/main" id="{0BD352B9-FE9C-ACE0-DC69-8B0C50B44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854" y="304259"/>
            <a:ext cx="1466451" cy="361014"/>
          </a:xfrm>
          <a:prstGeom prst="rect">
            <a:avLst/>
          </a:prstGeom>
        </p:spPr>
      </p:pic>
    </p:spTree>
    <p:extLst>
      <p:ext uri="{BB962C8B-B14F-4D97-AF65-F5344CB8AC3E}">
        <p14:creationId xmlns:p14="http://schemas.microsoft.com/office/powerpoint/2010/main" val="64262291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CB548-1A60-81C6-7A3F-5E70D48AFA36}"/>
              </a:ext>
            </a:extLst>
          </p:cNvPr>
          <p:cNvSpPr>
            <a:spLocks noGrp="1"/>
          </p:cNvSpPr>
          <p:nvPr>
            <p:ph type="title"/>
          </p:nvPr>
        </p:nvSpPr>
        <p:spPr>
          <a:xfrm>
            <a:off x="4155758" y="339341"/>
            <a:ext cx="4843864" cy="566738"/>
          </a:xfrm>
        </p:spPr>
        <p:txBody>
          <a:bodyPr>
            <a:normAutofit fontScale="90000"/>
          </a:bodyPr>
          <a:lstStyle/>
          <a:p>
            <a:pPr algn="ctr"/>
            <a:r>
              <a:rPr lang="fr-FR" sz="3200" dirty="0"/>
              <a:t>Malfaçons critiques</a:t>
            </a:r>
          </a:p>
        </p:txBody>
      </p:sp>
      <p:sp>
        <p:nvSpPr>
          <p:cNvPr id="4" name="Espace réservé du texte 3">
            <a:extLst>
              <a:ext uri="{FF2B5EF4-FFF2-40B4-BE49-F238E27FC236}">
                <a16:creationId xmlns:a16="http://schemas.microsoft.com/office/drawing/2014/main" id="{C25DE8B8-AFEE-B038-DCCF-13FE069130EE}"/>
              </a:ext>
            </a:extLst>
          </p:cNvPr>
          <p:cNvSpPr>
            <a:spLocks noGrp="1"/>
          </p:cNvSpPr>
          <p:nvPr>
            <p:ph type="body" sz="quarter" idx="1"/>
          </p:nvPr>
        </p:nvSpPr>
        <p:spPr>
          <a:xfrm>
            <a:off x="728662" y="5668552"/>
            <a:ext cx="4400551" cy="566738"/>
          </a:xfrm>
        </p:spPr>
        <p:txBody>
          <a:bodyPr/>
          <a:lstStyle/>
          <a:p>
            <a:r>
              <a:rPr lang="fr-FR" dirty="0">
                <a:solidFill>
                  <a:srgbClr val="8A1B59"/>
                </a:solidFill>
              </a:rPr>
              <a:t>Ce graphique montre que les taux les plus élevés ont rejoint les meilleurs au T1 2025</a:t>
            </a:r>
          </a:p>
        </p:txBody>
      </p:sp>
      <p:pic>
        <p:nvPicPr>
          <p:cNvPr id="7" name="Image 6">
            <a:extLst>
              <a:ext uri="{FF2B5EF4-FFF2-40B4-BE49-F238E27FC236}">
                <a16:creationId xmlns:a16="http://schemas.microsoft.com/office/drawing/2014/main" id="{FD6695A0-CE12-EDDD-BFC8-C649185028BE}"/>
              </a:ext>
            </a:extLst>
          </p:cNvPr>
          <p:cNvPicPr>
            <a:picLocks noChangeAspect="1"/>
          </p:cNvPicPr>
          <p:nvPr/>
        </p:nvPicPr>
        <p:blipFill>
          <a:blip r:embed="rId2"/>
          <a:stretch>
            <a:fillRect/>
          </a:stretch>
        </p:blipFill>
        <p:spPr>
          <a:xfrm>
            <a:off x="1309443" y="1294588"/>
            <a:ext cx="6525114" cy="4267570"/>
          </a:xfrm>
          <a:prstGeom prst="rect">
            <a:avLst/>
          </a:prstGeom>
        </p:spPr>
      </p:pic>
      <p:sp>
        <p:nvSpPr>
          <p:cNvPr id="3" name="Espace réservé du numéro de diapositive 2">
            <a:extLst>
              <a:ext uri="{FF2B5EF4-FFF2-40B4-BE49-F238E27FC236}">
                <a16:creationId xmlns:a16="http://schemas.microsoft.com/office/drawing/2014/main" id="{6683C324-212F-E867-9FF4-3E440716E112}"/>
              </a:ext>
            </a:extLst>
          </p:cNvPr>
          <p:cNvSpPr>
            <a:spLocks noGrp="1"/>
          </p:cNvSpPr>
          <p:nvPr>
            <p:ph type="sldNum" sz="quarter" idx="2"/>
          </p:nvPr>
        </p:nvSpPr>
        <p:spPr/>
        <p:txBody>
          <a:bodyPr/>
          <a:lstStyle/>
          <a:p>
            <a:fld id="{86CB4B4D-7CA3-9044-876B-883B54F8677D}" type="slidenum">
              <a:rPr lang="fr-FR" smtClean="0"/>
              <a:t>29</a:t>
            </a:fld>
            <a:endParaRPr lang="fr-FR"/>
          </a:p>
        </p:txBody>
      </p:sp>
      <p:sp>
        <p:nvSpPr>
          <p:cNvPr id="5" name="Espace réservé du texte 3">
            <a:extLst>
              <a:ext uri="{FF2B5EF4-FFF2-40B4-BE49-F238E27FC236}">
                <a16:creationId xmlns:a16="http://schemas.microsoft.com/office/drawing/2014/main" id="{434F8515-1D40-6D4A-9387-D1ED0A2EA6E9}"/>
              </a:ext>
            </a:extLst>
          </p:cNvPr>
          <p:cNvSpPr txBox="1">
            <a:spLocks/>
          </p:cNvSpPr>
          <p:nvPr/>
        </p:nvSpPr>
        <p:spPr>
          <a:xfrm>
            <a:off x="5240428" y="5636767"/>
            <a:ext cx="3317060" cy="56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marL="0" marR="0" indent="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1pPr>
            <a:lvl2pPr marL="0" marR="0" indent="4572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2pPr>
            <a:lvl3pPr marL="0" marR="0" indent="9144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3pPr>
            <a:lvl4pPr marL="0" marR="0" indent="13716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4pPr>
            <a:lvl5pPr marL="0" marR="0" indent="18288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9pPr>
          </a:lstStyle>
          <a:p>
            <a:pPr hangingPunct="1"/>
            <a:r>
              <a:rPr lang="fr-FR" sz="1600" b="1" dirty="0">
                <a:solidFill>
                  <a:srgbClr val="8A1B59"/>
                </a:solidFill>
              </a:rPr>
              <a:t>ATTENTION ! ces données sont aux dires du seul déclarant, à savoir Altitude </a:t>
            </a:r>
          </a:p>
        </p:txBody>
      </p:sp>
      <p:pic>
        <p:nvPicPr>
          <p:cNvPr id="8" name="Image 7" descr="Une image contenant logo, Police, symbole, Graphique&#10;&#10;Le contenu généré par l’IA peut être incorrect.">
            <a:extLst>
              <a:ext uri="{FF2B5EF4-FFF2-40B4-BE49-F238E27FC236}">
                <a16:creationId xmlns:a16="http://schemas.microsoft.com/office/drawing/2014/main" id="{FE6B2D09-5AFD-CCF1-37D1-2FBD81AEB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62" y="461777"/>
            <a:ext cx="1307432" cy="321866"/>
          </a:xfrm>
          <a:prstGeom prst="rect">
            <a:avLst/>
          </a:prstGeom>
        </p:spPr>
      </p:pic>
    </p:spTree>
    <p:extLst>
      <p:ext uri="{BB962C8B-B14F-4D97-AF65-F5344CB8AC3E}">
        <p14:creationId xmlns:p14="http://schemas.microsoft.com/office/powerpoint/2010/main" val="3561314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D9C38-2746-8BCF-2AC8-05BCE22A1958}"/>
              </a:ext>
            </a:extLst>
          </p:cNvPr>
          <p:cNvSpPr>
            <a:spLocks noGrp="1"/>
          </p:cNvSpPr>
          <p:nvPr>
            <p:ph type="title"/>
          </p:nvPr>
        </p:nvSpPr>
        <p:spPr/>
        <p:txBody>
          <a:bodyPr/>
          <a:lstStyle/>
          <a:p>
            <a:r>
              <a:rPr lang="fr-FR" dirty="0"/>
              <a:t>Évolution de la QS des OI</a:t>
            </a:r>
          </a:p>
        </p:txBody>
      </p:sp>
      <p:sp>
        <p:nvSpPr>
          <p:cNvPr id="3" name="Espace réservé du texte 2">
            <a:extLst>
              <a:ext uri="{FF2B5EF4-FFF2-40B4-BE49-F238E27FC236}">
                <a16:creationId xmlns:a16="http://schemas.microsoft.com/office/drawing/2014/main" id="{C21C0F15-BFA3-CB78-C977-BB7A2752D9A2}"/>
              </a:ext>
            </a:extLst>
          </p:cNvPr>
          <p:cNvSpPr>
            <a:spLocks noGrp="1"/>
          </p:cNvSpPr>
          <p:nvPr>
            <p:ph type="body" sz="quarter" idx="1"/>
          </p:nvPr>
        </p:nvSpPr>
        <p:spPr>
          <a:xfrm>
            <a:off x="1300578" y="3586118"/>
            <a:ext cx="6400800" cy="1752600"/>
          </a:xfrm>
        </p:spPr>
        <p:txBody>
          <a:bodyPr>
            <a:normAutofit/>
          </a:bodyPr>
          <a:lstStyle/>
          <a:p>
            <a:r>
              <a:rPr lang="fr-FR" sz="2800" dirty="0">
                <a:solidFill>
                  <a:srgbClr val="8A1B59"/>
                </a:solidFill>
              </a:rPr>
              <a:t>Au vu de leurs publications dans le cadre de la décision n° 2020-1432 de l’Arcep en date du 8 décembre 2020.</a:t>
            </a:r>
          </a:p>
        </p:txBody>
      </p:sp>
      <p:sp>
        <p:nvSpPr>
          <p:cNvPr id="4" name="ZoneTexte 3">
            <a:extLst>
              <a:ext uri="{FF2B5EF4-FFF2-40B4-BE49-F238E27FC236}">
                <a16:creationId xmlns:a16="http://schemas.microsoft.com/office/drawing/2014/main" id="{1292F109-8F03-7956-8198-F0B795B630D6}"/>
              </a:ext>
            </a:extLst>
          </p:cNvPr>
          <p:cNvSpPr txBox="1"/>
          <p:nvPr/>
        </p:nvSpPr>
        <p:spPr>
          <a:xfrm>
            <a:off x="685800" y="5107244"/>
            <a:ext cx="815857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fr-FR" sz="1800" b="0" i="0" u="none" strike="noStrike" cap="none" spc="0" normalizeH="0" baseline="0" dirty="0">
                <a:ln>
                  <a:noFill/>
                </a:ln>
                <a:solidFill>
                  <a:srgbClr val="8A1B59"/>
                </a:solidFill>
                <a:effectLst/>
                <a:uFillTx/>
                <a:latin typeface="+mn-lt"/>
                <a:ea typeface="+mn-ea"/>
                <a:cs typeface="+mn-cs"/>
                <a:sym typeface="Calibri"/>
              </a:rPr>
              <a:t>A ce jour, ces informations ont été publiées jusqu’en juillet 2025 sauf </a:t>
            </a:r>
            <a:r>
              <a:rPr lang="fr-FR" dirty="0">
                <a:solidFill>
                  <a:srgbClr val="8A1B59"/>
                </a:solidFill>
              </a:rPr>
              <a:t>pour FREE, Gravelines Network, Numericable, Île de France Smart Services et SFR-FTTH qui ne sont disponibles que jusqu’en décembre 2024.</a:t>
            </a:r>
          </a:p>
          <a:p>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Espace réservé du numéro de diapositive 4">
            <a:extLst>
              <a:ext uri="{FF2B5EF4-FFF2-40B4-BE49-F238E27FC236}">
                <a16:creationId xmlns:a16="http://schemas.microsoft.com/office/drawing/2014/main" id="{248E764A-4FE4-C39B-CEA1-1DF34D1E3DD2}"/>
              </a:ext>
            </a:extLst>
          </p:cNvPr>
          <p:cNvSpPr>
            <a:spLocks noGrp="1"/>
          </p:cNvSpPr>
          <p:nvPr>
            <p:ph type="sldNum" sz="quarter" idx="2"/>
          </p:nvPr>
        </p:nvSpPr>
        <p:spPr/>
        <p:txBody>
          <a:bodyPr/>
          <a:lstStyle/>
          <a:p>
            <a:fld id="{86CB4B4D-7CA3-9044-876B-883B54F8677D}" type="slidenum">
              <a:rPr lang="fr-FR" smtClean="0"/>
              <a:t>3</a:t>
            </a:fld>
            <a:endParaRPr lang="fr-FR"/>
          </a:p>
        </p:txBody>
      </p:sp>
    </p:spTree>
    <p:extLst>
      <p:ext uri="{BB962C8B-B14F-4D97-AF65-F5344CB8AC3E}">
        <p14:creationId xmlns:p14="http://schemas.microsoft.com/office/powerpoint/2010/main" val="144463614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B91C438-D463-A085-F161-13C22872514F}"/>
              </a:ext>
            </a:extLst>
          </p:cNvPr>
          <p:cNvSpPr>
            <a:spLocks noGrp="1"/>
          </p:cNvSpPr>
          <p:nvPr>
            <p:ph type="body" sz="quarter" idx="1"/>
          </p:nvPr>
        </p:nvSpPr>
        <p:spPr>
          <a:xfrm>
            <a:off x="549275" y="5467351"/>
            <a:ext cx="4365625" cy="566738"/>
          </a:xfrm>
        </p:spPr>
        <p:txBody>
          <a:bodyPr>
            <a:normAutofit fontScale="85000" lnSpcReduction="20000"/>
          </a:bodyPr>
          <a:lstStyle/>
          <a:p>
            <a:r>
              <a:rPr lang="fr-FR" dirty="0">
                <a:solidFill>
                  <a:srgbClr val="8A1B59"/>
                </a:solidFill>
              </a:rPr>
              <a:t>Ce graphique montre à la fois la grande stabilité de la reprise des malfaçons et aussi l’écart entre les deux meilleurs OC et les deux autres </a:t>
            </a:r>
          </a:p>
        </p:txBody>
      </p:sp>
      <p:pic>
        <p:nvPicPr>
          <p:cNvPr id="5" name="Image 4">
            <a:extLst>
              <a:ext uri="{FF2B5EF4-FFF2-40B4-BE49-F238E27FC236}">
                <a16:creationId xmlns:a16="http://schemas.microsoft.com/office/drawing/2014/main" id="{F4CB47A2-2D51-ECB6-30E2-D169A6E44F1E}"/>
              </a:ext>
            </a:extLst>
          </p:cNvPr>
          <p:cNvPicPr>
            <a:picLocks noChangeAspect="1"/>
          </p:cNvPicPr>
          <p:nvPr/>
        </p:nvPicPr>
        <p:blipFill>
          <a:blip r:embed="rId2"/>
          <a:stretch>
            <a:fillRect/>
          </a:stretch>
        </p:blipFill>
        <p:spPr>
          <a:xfrm>
            <a:off x="1309443" y="1045228"/>
            <a:ext cx="6525114" cy="4267570"/>
          </a:xfrm>
          <a:prstGeom prst="rect">
            <a:avLst/>
          </a:prstGeom>
        </p:spPr>
      </p:pic>
      <p:sp>
        <p:nvSpPr>
          <p:cNvPr id="2" name="Espace réservé du numéro de diapositive 1">
            <a:extLst>
              <a:ext uri="{FF2B5EF4-FFF2-40B4-BE49-F238E27FC236}">
                <a16:creationId xmlns:a16="http://schemas.microsoft.com/office/drawing/2014/main" id="{C60AC1F0-BD76-C0CC-431F-592603AC4014}"/>
              </a:ext>
            </a:extLst>
          </p:cNvPr>
          <p:cNvSpPr>
            <a:spLocks noGrp="1"/>
          </p:cNvSpPr>
          <p:nvPr>
            <p:ph type="sldNum" sz="quarter" idx="2"/>
          </p:nvPr>
        </p:nvSpPr>
        <p:spPr/>
        <p:txBody>
          <a:bodyPr/>
          <a:lstStyle/>
          <a:p>
            <a:fld id="{86CB4B4D-7CA3-9044-876B-883B54F8677D}" type="slidenum">
              <a:rPr lang="fr-FR" smtClean="0"/>
              <a:t>30</a:t>
            </a:fld>
            <a:endParaRPr lang="fr-FR"/>
          </a:p>
        </p:txBody>
      </p:sp>
      <p:sp>
        <p:nvSpPr>
          <p:cNvPr id="3" name="Titre 1">
            <a:extLst>
              <a:ext uri="{FF2B5EF4-FFF2-40B4-BE49-F238E27FC236}">
                <a16:creationId xmlns:a16="http://schemas.microsoft.com/office/drawing/2014/main" id="{048BF4F1-493F-CC08-4B5F-66AD274C688B}"/>
              </a:ext>
            </a:extLst>
          </p:cNvPr>
          <p:cNvSpPr>
            <a:spLocks noGrp="1"/>
          </p:cNvSpPr>
          <p:nvPr>
            <p:ph type="title"/>
          </p:nvPr>
        </p:nvSpPr>
        <p:spPr>
          <a:xfrm>
            <a:off x="3657599" y="144597"/>
            <a:ext cx="5486401" cy="566738"/>
          </a:xfrm>
        </p:spPr>
        <p:txBody>
          <a:bodyPr>
            <a:normAutofit/>
          </a:bodyPr>
          <a:lstStyle/>
          <a:p>
            <a:pPr algn="ctr"/>
            <a:r>
              <a:rPr lang="fr-FR" sz="2400" dirty="0"/>
              <a:t>taux de reprise en moins de 30 jours</a:t>
            </a:r>
          </a:p>
        </p:txBody>
      </p:sp>
      <p:sp>
        <p:nvSpPr>
          <p:cNvPr id="6" name="Espace réservé du texte 3">
            <a:extLst>
              <a:ext uri="{FF2B5EF4-FFF2-40B4-BE49-F238E27FC236}">
                <a16:creationId xmlns:a16="http://schemas.microsoft.com/office/drawing/2014/main" id="{9190FDCD-8AEB-0B8E-C832-3128C732B110}"/>
              </a:ext>
            </a:extLst>
          </p:cNvPr>
          <p:cNvSpPr txBox="1">
            <a:spLocks/>
          </p:cNvSpPr>
          <p:nvPr/>
        </p:nvSpPr>
        <p:spPr>
          <a:xfrm>
            <a:off x="5111116" y="5457826"/>
            <a:ext cx="3317060" cy="56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marL="0" marR="0" indent="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1pPr>
            <a:lvl2pPr marL="0" marR="0" indent="4572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2pPr>
            <a:lvl3pPr marL="0" marR="0" indent="9144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3pPr>
            <a:lvl4pPr marL="0" marR="0" indent="13716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4pPr>
            <a:lvl5pPr marL="0" marR="0" indent="1828800" algn="l" defTabSz="457200" rtl="0" latinLnBrk="0">
              <a:lnSpc>
                <a:spcPct val="100000"/>
              </a:lnSpc>
              <a:spcBef>
                <a:spcPts val="300"/>
              </a:spcBef>
              <a:spcAft>
                <a:spcPts val="0"/>
              </a:spcAft>
              <a:buClrTx/>
              <a:buSzTx/>
              <a:buFontTx/>
              <a:buNone/>
              <a:tabLst/>
              <a:defRPr sz="1400" b="0" i="0" u="none" strike="noStrike" cap="none" spc="0" baseline="0">
                <a:solidFill>
                  <a:srgbClr val="595959"/>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595959"/>
                </a:solidFill>
                <a:uFillTx/>
                <a:latin typeface="+mn-lt"/>
                <a:ea typeface="+mn-ea"/>
                <a:cs typeface="+mn-cs"/>
                <a:sym typeface="Calibri"/>
              </a:defRPr>
            </a:lvl9pPr>
          </a:lstStyle>
          <a:p>
            <a:pPr hangingPunct="1"/>
            <a:r>
              <a:rPr lang="fr-FR" sz="1600" b="1" dirty="0">
                <a:solidFill>
                  <a:srgbClr val="8A1B59"/>
                </a:solidFill>
              </a:rPr>
              <a:t>ATTENTION ! ces données sont aux dires du seul déclarant, à savoir Altitude </a:t>
            </a:r>
          </a:p>
        </p:txBody>
      </p:sp>
      <p:pic>
        <p:nvPicPr>
          <p:cNvPr id="8" name="Image 7" descr="Une image contenant logo, Police, symbole, Graphique&#10;&#10;Le contenu généré par l’IA peut être incorrect.">
            <a:extLst>
              <a:ext uri="{FF2B5EF4-FFF2-40B4-BE49-F238E27FC236}">
                <a16:creationId xmlns:a16="http://schemas.microsoft.com/office/drawing/2014/main" id="{7100091E-167F-F2BF-98CD-8895C9EA7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368952"/>
            <a:ext cx="1098867" cy="270521"/>
          </a:xfrm>
          <a:prstGeom prst="rect">
            <a:avLst/>
          </a:prstGeom>
        </p:spPr>
      </p:pic>
    </p:spTree>
    <p:extLst>
      <p:ext uri="{BB962C8B-B14F-4D97-AF65-F5344CB8AC3E}">
        <p14:creationId xmlns:p14="http://schemas.microsoft.com/office/powerpoint/2010/main" val="238063568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D980C-1D1D-8117-B285-7A4F23B2CD19}"/>
              </a:ext>
            </a:extLst>
          </p:cNvPr>
          <p:cNvSpPr>
            <a:spLocks noGrp="1"/>
          </p:cNvSpPr>
          <p:nvPr>
            <p:ph type="title"/>
          </p:nvPr>
        </p:nvSpPr>
        <p:spPr/>
        <p:txBody>
          <a:bodyPr>
            <a:normAutofit/>
          </a:bodyPr>
          <a:lstStyle/>
          <a:p>
            <a:r>
              <a:rPr lang="fr-FR" sz="2800"/>
              <a:t>Évolution </a:t>
            </a:r>
            <a:r>
              <a:rPr lang="fr-FR" sz="2800" dirty="0"/>
              <a:t>du taux de mises</a:t>
            </a:r>
            <a:br>
              <a:rPr lang="fr-FR" sz="2800" dirty="0"/>
            </a:br>
            <a:r>
              <a:rPr lang="fr-FR" sz="2800" dirty="0"/>
              <a:t> en service en moins de 60 jours</a:t>
            </a:r>
          </a:p>
        </p:txBody>
      </p:sp>
      <p:sp>
        <p:nvSpPr>
          <p:cNvPr id="3" name="Espace réservé du texte 2">
            <a:extLst>
              <a:ext uri="{FF2B5EF4-FFF2-40B4-BE49-F238E27FC236}">
                <a16:creationId xmlns:a16="http://schemas.microsoft.com/office/drawing/2014/main" id="{439A10B5-3B7B-0C06-25E1-0DA96EACDB28}"/>
              </a:ext>
            </a:extLst>
          </p:cNvPr>
          <p:cNvSpPr>
            <a:spLocks noGrp="1"/>
          </p:cNvSpPr>
          <p:nvPr>
            <p:ph type="body" idx="1"/>
          </p:nvPr>
        </p:nvSpPr>
        <p:spPr>
          <a:xfrm>
            <a:off x="1009677" y="5131979"/>
            <a:ext cx="7547811" cy="815188"/>
          </a:xfrm>
        </p:spPr>
        <p:txBody>
          <a:bodyPr>
            <a:normAutofit fontScale="92500" lnSpcReduction="20000"/>
          </a:bodyPr>
          <a:lstStyle/>
          <a:p>
            <a:pPr marL="0" indent="0">
              <a:buNone/>
            </a:pPr>
            <a:r>
              <a:rPr lang="fr-FR" sz="2000" dirty="0">
                <a:solidFill>
                  <a:srgbClr val="8A1B59"/>
                </a:solidFill>
              </a:rPr>
              <a:t>Ce graphique montre que ce taux de mises en service en moins de 60 jours s’est stabilisé autour de 85%.</a:t>
            </a:r>
            <a:br>
              <a:rPr lang="fr-FR" sz="2000" dirty="0">
                <a:solidFill>
                  <a:srgbClr val="8A1B59"/>
                </a:solidFill>
              </a:rPr>
            </a:br>
            <a:endParaRPr lang="fr-FR" sz="2000" dirty="0">
              <a:solidFill>
                <a:srgbClr val="8A1B59"/>
              </a:solidFill>
            </a:endParaRPr>
          </a:p>
        </p:txBody>
      </p:sp>
      <p:pic>
        <p:nvPicPr>
          <p:cNvPr id="4" name="Image 3">
            <a:extLst>
              <a:ext uri="{FF2B5EF4-FFF2-40B4-BE49-F238E27FC236}">
                <a16:creationId xmlns:a16="http://schemas.microsoft.com/office/drawing/2014/main" id="{DB0B3478-7FDB-1680-6AB0-A73373838D08}"/>
              </a:ext>
            </a:extLst>
          </p:cNvPr>
          <p:cNvPicPr>
            <a:picLocks noChangeAspect="1"/>
          </p:cNvPicPr>
          <p:nvPr/>
        </p:nvPicPr>
        <p:blipFill>
          <a:blip r:embed="rId2"/>
          <a:stretch>
            <a:fillRect/>
          </a:stretch>
        </p:blipFill>
        <p:spPr>
          <a:xfrm>
            <a:off x="1775522" y="1318427"/>
            <a:ext cx="5592955" cy="3657917"/>
          </a:xfrm>
          <a:prstGeom prst="rect">
            <a:avLst/>
          </a:prstGeom>
        </p:spPr>
      </p:pic>
      <p:sp>
        <p:nvSpPr>
          <p:cNvPr id="5" name="Espace réservé du numéro de diapositive 4">
            <a:extLst>
              <a:ext uri="{FF2B5EF4-FFF2-40B4-BE49-F238E27FC236}">
                <a16:creationId xmlns:a16="http://schemas.microsoft.com/office/drawing/2014/main" id="{6E697AF9-C3EE-C136-F27A-3538137130DB}"/>
              </a:ext>
            </a:extLst>
          </p:cNvPr>
          <p:cNvSpPr>
            <a:spLocks noGrp="1"/>
          </p:cNvSpPr>
          <p:nvPr>
            <p:ph type="sldNum" sz="quarter" idx="2"/>
          </p:nvPr>
        </p:nvSpPr>
        <p:spPr/>
        <p:txBody>
          <a:bodyPr/>
          <a:lstStyle/>
          <a:p>
            <a:fld id="{86CB4B4D-7CA3-9044-876B-883B54F8677D}" type="slidenum">
              <a:rPr lang="fr-FR" smtClean="0"/>
              <a:t>31</a:t>
            </a:fld>
            <a:endParaRPr lang="fr-FR" dirty="0"/>
          </a:p>
        </p:txBody>
      </p:sp>
    </p:spTree>
    <p:extLst>
      <p:ext uri="{BB962C8B-B14F-4D97-AF65-F5344CB8AC3E}">
        <p14:creationId xmlns:p14="http://schemas.microsoft.com/office/powerpoint/2010/main" val="292134639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CC470-F89F-71E0-53B6-957811D611F5}"/>
              </a:ext>
            </a:extLst>
          </p:cNvPr>
          <p:cNvSpPr>
            <a:spLocks noGrp="1"/>
          </p:cNvSpPr>
          <p:nvPr>
            <p:ph type="title"/>
          </p:nvPr>
        </p:nvSpPr>
        <p:spPr>
          <a:xfrm>
            <a:off x="1993392" y="175426"/>
            <a:ext cx="6693408" cy="1143001"/>
          </a:xfrm>
        </p:spPr>
        <p:txBody>
          <a:bodyPr>
            <a:noAutofit/>
          </a:bodyPr>
          <a:lstStyle/>
          <a:p>
            <a:r>
              <a:rPr lang="fr-FR" sz="2800" dirty="0"/>
              <a:t>Évolution du taux d’abonnés </a:t>
            </a:r>
            <a:br>
              <a:rPr lang="fr-FR" sz="2800" dirty="0"/>
            </a:br>
            <a:r>
              <a:rPr lang="fr-FR" sz="2800" dirty="0"/>
              <a:t>ayant eu au moins une panne en un mois</a:t>
            </a:r>
            <a:r>
              <a:rPr lang="fr-FR" sz="2800" baseline="30000" dirty="0"/>
              <a:t>1</a:t>
            </a:r>
          </a:p>
        </p:txBody>
      </p:sp>
      <p:sp>
        <p:nvSpPr>
          <p:cNvPr id="3" name="Espace réservé du texte 2">
            <a:extLst>
              <a:ext uri="{FF2B5EF4-FFF2-40B4-BE49-F238E27FC236}">
                <a16:creationId xmlns:a16="http://schemas.microsoft.com/office/drawing/2014/main" id="{74AA45FB-4046-4591-E5BC-98CEAA5C8ADB}"/>
              </a:ext>
            </a:extLst>
          </p:cNvPr>
          <p:cNvSpPr>
            <a:spLocks noGrp="1"/>
          </p:cNvSpPr>
          <p:nvPr>
            <p:ph type="body" idx="1"/>
          </p:nvPr>
        </p:nvSpPr>
        <p:spPr>
          <a:xfrm>
            <a:off x="477094" y="4704809"/>
            <a:ext cx="8229600" cy="1406133"/>
          </a:xfrm>
        </p:spPr>
        <p:txBody>
          <a:bodyPr>
            <a:noAutofit/>
          </a:bodyPr>
          <a:lstStyle/>
          <a:p>
            <a:pPr marL="0" indent="0">
              <a:buNone/>
            </a:pPr>
            <a:r>
              <a:rPr lang="fr-FR" sz="1600" dirty="0">
                <a:solidFill>
                  <a:srgbClr val="8A1B59"/>
                </a:solidFill>
              </a:rPr>
              <a:t>Ce taux peine visiblement à descendre en dessous de 1,5%, ce qui n’est tout de même pas négligeable ! </a:t>
            </a:r>
            <a:br>
              <a:rPr lang="fr-FR" sz="1600" dirty="0">
                <a:solidFill>
                  <a:srgbClr val="8A1B59"/>
                </a:solidFill>
              </a:rPr>
            </a:br>
            <a:r>
              <a:rPr lang="fr-FR" sz="1600" dirty="0">
                <a:solidFill>
                  <a:srgbClr val="8A1B59"/>
                </a:solidFill>
              </a:rPr>
              <a:t>Comparé au taux de pannes en moyenne de 0,1% pour cause OI vu précédemment (page 19), il semble que les principales sources de pannes soient d’origine OC, surtout si l’on y ajoute les signalements à tort ! </a:t>
            </a:r>
            <a:br>
              <a:rPr lang="fr-FR" sz="1600" dirty="0">
                <a:solidFill>
                  <a:srgbClr val="8A1B59"/>
                </a:solidFill>
              </a:rPr>
            </a:br>
            <a:br>
              <a:rPr lang="fr-FR" sz="1600" dirty="0">
                <a:solidFill>
                  <a:srgbClr val="8A1B59"/>
                </a:solidFill>
              </a:rPr>
            </a:br>
            <a:endParaRPr lang="fr-FR" sz="1600" dirty="0">
              <a:solidFill>
                <a:srgbClr val="8A1B59"/>
              </a:solidFill>
            </a:endParaRPr>
          </a:p>
        </p:txBody>
      </p:sp>
      <p:pic>
        <p:nvPicPr>
          <p:cNvPr id="4" name="Image 3">
            <a:extLst>
              <a:ext uri="{FF2B5EF4-FFF2-40B4-BE49-F238E27FC236}">
                <a16:creationId xmlns:a16="http://schemas.microsoft.com/office/drawing/2014/main" id="{5A9DC6AE-D56E-85C2-50A7-B38BBD424631}"/>
              </a:ext>
            </a:extLst>
          </p:cNvPr>
          <p:cNvPicPr>
            <a:picLocks noChangeAspect="1"/>
          </p:cNvPicPr>
          <p:nvPr/>
        </p:nvPicPr>
        <p:blipFill>
          <a:blip r:embed="rId2"/>
          <a:stretch>
            <a:fillRect/>
          </a:stretch>
        </p:blipFill>
        <p:spPr>
          <a:xfrm>
            <a:off x="1600199" y="1541584"/>
            <a:ext cx="4629151" cy="3027568"/>
          </a:xfrm>
          <a:prstGeom prst="rect">
            <a:avLst/>
          </a:prstGeom>
        </p:spPr>
      </p:pic>
      <p:sp>
        <p:nvSpPr>
          <p:cNvPr id="5" name="Espace réservé du numéro de diapositive 4">
            <a:extLst>
              <a:ext uri="{FF2B5EF4-FFF2-40B4-BE49-F238E27FC236}">
                <a16:creationId xmlns:a16="http://schemas.microsoft.com/office/drawing/2014/main" id="{469B8E60-E177-EBBF-5265-2EB35385518C}"/>
              </a:ext>
            </a:extLst>
          </p:cNvPr>
          <p:cNvSpPr>
            <a:spLocks noGrp="1"/>
          </p:cNvSpPr>
          <p:nvPr>
            <p:ph type="sldNum" sz="quarter" idx="2"/>
          </p:nvPr>
        </p:nvSpPr>
        <p:spPr/>
        <p:txBody>
          <a:bodyPr/>
          <a:lstStyle/>
          <a:p>
            <a:fld id="{86CB4B4D-7CA3-9044-876B-883B54F8677D}" type="slidenum">
              <a:rPr lang="fr-FR" smtClean="0"/>
              <a:t>32</a:t>
            </a:fld>
            <a:endParaRPr lang="fr-FR" dirty="0"/>
          </a:p>
        </p:txBody>
      </p:sp>
      <p:sp>
        <p:nvSpPr>
          <p:cNvPr id="7" name="ZoneTexte 6">
            <a:extLst>
              <a:ext uri="{FF2B5EF4-FFF2-40B4-BE49-F238E27FC236}">
                <a16:creationId xmlns:a16="http://schemas.microsoft.com/office/drawing/2014/main" id="{532FA135-E9D0-617F-09D1-052A560E0942}"/>
              </a:ext>
            </a:extLst>
          </p:cNvPr>
          <p:cNvSpPr txBox="1"/>
          <p:nvPr/>
        </p:nvSpPr>
        <p:spPr>
          <a:xfrm>
            <a:off x="7092207" y="1450124"/>
            <a:ext cx="205179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400" baseline="30000" dirty="0">
                <a:solidFill>
                  <a:srgbClr val="8A1B59"/>
                </a:solidFill>
              </a:rPr>
              <a:t>1</a:t>
            </a:r>
            <a:r>
              <a:rPr lang="fr-FR" sz="1400" dirty="0">
                <a:solidFill>
                  <a:srgbClr val="8A1B59"/>
                </a:solidFill>
              </a:rPr>
              <a:t> Moyenné sur 6 mois</a:t>
            </a:r>
            <a:endParaRPr lang="fr-FR" sz="1400"/>
          </a:p>
        </p:txBody>
      </p:sp>
    </p:spTree>
    <p:extLst>
      <p:ext uri="{BB962C8B-B14F-4D97-AF65-F5344CB8AC3E}">
        <p14:creationId xmlns:p14="http://schemas.microsoft.com/office/powerpoint/2010/main" val="427327664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1755E-C004-DEF5-E63F-CE11B1499F5D}"/>
              </a:ext>
            </a:extLst>
          </p:cNvPr>
          <p:cNvSpPr>
            <a:spLocks noGrp="1"/>
          </p:cNvSpPr>
          <p:nvPr>
            <p:ph type="title"/>
          </p:nvPr>
        </p:nvSpPr>
        <p:spPr>
          <a:xfrm>
            <a:off x="2267712" y="175426"/>
            <a:ext cx="6419088" cy="1143001"/>
          </a:xfrm>
        </p:spPr>
        <p:txBody>
          <a:bodyPr>
            <a:noAutofit/>
          </a:bodyPr>
          <a:lstStyle/>
          <a:p>
            <a:r>
              <a:rPr lang="fr-FR" sz="2800" dirty="0"/>
              <a:t>Répartition géographique des </a:t>
            </a:r>
            <a:br>
              <a:rPr lang="fr-FR" sz="2800" dirty="0"/>
            </a:br>
            <a:r>
              <a:rPr lang="fr-FR" sz="2800" dirty="0"/>
              <a:t>abonnés ayant eu une panne dans le mois </a:t>
            </a:r>
          </a:p>
        </p:txBody>
      </p:sp>
      <p:sp>
        <p:nvSpPr>
          <p:cNvPr id="3" name="Espace réservé du texte 2">
            <a:extLst>
              <a:ext uri="{FF2B5EF4-FFF2-40B4-BE49-F238E27FC236}">
                <a16:creationId xmlns:a16="http://schemas.microsoft.com/office/drawing/2014/main" id="{5EF2B4B4-8EF4-0A3E-46EA-4BF82C43861C}"/>
              </a:ext>
            </a:extLst>
          </p:cNvPr>
          <p:cNvSpPr>
            <a:spLocks noGrp="1"/>
          </p:cNvSpPr>
          <p:nvPr>
            <p:ph type="body" idx="1"/>
          </p:nvPr>
        </p:nvSpPr>
        <p:spPr>
          <a:xfrm>
            <a:off x="759041" y="5246703"/>
            <a:ext cx="8229600" cy="843949"/>
          </a:xfrm>
        </p:spPr>
        <p:txBody>
          <a:bodyPr>
            <a:normAutofit fontScale="70000" lnSpcReduction="20000"/>
          </a:bodyPr>
          <a:lstStyle/>
          <a:p>
            <a:pPr marL="0" indent="0">
              <a:buNone/>
            </a:pPr>
            <a:r>
              <a:rPr lang="fr-FR" dirty="0">
                <a:solidFill>
                  <a:srgbClr val="8A1B59"/>
                </a:solidFill>
              </a:rPr>
              <a:t>Cette carte extraite du document de l’ARCEP montre que les zones les plus critiques sont souvent autour des zones les plus denses</a:t>
            </a:r>
          </a:p>
        </p:txBody>
      </p:sp>
      <p:pic>
        <p:nvPicPr>
          <p:cNvPr id="5" name="Image 4">
            <a:extLst>
              <a:ext uri="{FF2B5EF4-FFF2-40B4-BE49-F238E27FC236}">
                <a16:creationId xmlns:a16="http://schemas.microsoft.com/office/drawing/2014/main" id="{2560A65D-0F82-A256-68FF-268770A679F7}"/>
              </a:ext>
            </a:extLst>
          </p:cNvPr>
          <p:cNvPicPr>
            <a:picLocks noChangeAspect="1"/>
          </p:cNvPicPr>
          <p:nvPr/>
        </p:nvPicPr>
        <p:blipFill>
          <a:blip r:embed="rId2"/>
          <a:stretch>
            <a:fillRect/>
          </a:stretch>
        </p:blipFill>
        <p:spPr>
          <a:xfrm>
            <a:off x="2745281" y="1318427"/>
            <a:ext cx="3452342" cy="3665732"/>
          </a:xfrm>
          <a:prstGeom prst="rect">
            <a:avLst/>
          </a:prstGeom>
        </p:spPr>
      </p:pic>
      <p:sp>
        <p:nvSpPr>
          <p:cNvPr id="4" name="Espace réservé du numéro de diapositive 3">
            <a:extLst>
              <a:ext uri="{FF2B5EF4-FFF2-40B4-BE49-F238E27FC236}">
                <a16:creationId xmlns:a16="http://schemas.microsoft.com/office/drawing/2014/main" id="{DFE2780F-2DDD-8A15-6327-FDB09AF51B4B}"/>
              </a:ext>
            </a:extLst>
          </p:cNvPr>
          <p:cNvSpPr>
            <a:spLocks noGrp="1"/>
          </p:cNvSpPr>
          <p:nvPr>
            <p:ph type="sldNum" sz="quarter" idx="2"/>
          </p:nvPr>
        </p:nvSpPr>
        <p:spPr/>
        <p:txBody>
          <a:bodyPr/>
          <a:lstStyle/>
          <a:p>
            <a:fld id="{86CB4B4D-7CA3-9044-876B-883B54F8677D}" type="slidenum">
              <a:rPr lang="fr-FR" smtClean="0"/>
              <a:t>33</a:t>
            </a:fld>
            <a:endParaRPr lang="fr-FR" dirty="0"/>
          </a:p>
        </p:txBody>
      </p:sp>
    </p:spTree>
    <p:extLst>
      <p:ext uri="{BB962C8B-B14F-4D97-AF65-F5344CB8AC3E}">
        <p14:creationId xmlns:p14="http://schemas.microsoft.com/office/powerpoint/2010/main" val="33447368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106C5-8512-19CE-9BB6-32A6363643A5}"/>
              </a:ext>
            </a:extLst>
          </p:cNvPr>
          <p:cNvSpPr>
            <a:spLocks noGrp="1"/>
          </p:cNvSpPr>
          <p:nvPr>
            <p:ph type="title"/>
          </p:nvPr>
        </p:nvSpPr>
        <p:spPr>
          <a:xfrm>
            <a:off x="457200" y="0"/>
            <a:ext cx="8229600" cy="1143001"/>
          </a:xfrm>
        </p:spPr>
        <p:txBody>
          <a:bodyPr>
            <a:normAutofit/>
          </a:bodyPr>
          <a:lstStyle/>
          <a:p>
            <a:r>
              <a:rPr lang="fr-FR" sz="3600" dirty="0"/>
              <a:t>Conclusion et recommandations</a:t>
            </a:r>
          </a:p>
        </p:txBody>
      </p:sp>
      <p:sp>
        <p:nvSpPr>
          <p:cNvPr id="3" name="Espace réservé du texte 2">
            <a:extLst>
              <a:ext uri="{FF2B5EF4-FFF2-40B4-BE49-F238E27FC236}">
                <a16:creationId xmlns:a16="http://schemas.microsoft.com/office/drawing/2014/main" id="{76349AC4-121D-0679-E15B-E94F61C43E3B}"/>
              </a:ext>
            </a:extLst>
          </p:cNvPr>
          <p:cNvSpPr>
            <a:spLocks noGrp="1"/>
          </p:cNvSpPr>
          <p:nvPr>
            <p:ph type="body" idx="1"/>
          </p:nvPr>
        </p:nvSpPr>
        <p:spPr>
          <a:xfrm>
            <a:off x="198575" y="1469572"/>
            <a:ext cx="8628183" cy="4525963"/>
          </a:xfrm>
        </p:spPr>
        <p:txBody>
          <a:bodyPr>
            <a:normAutofit fontScale="92500" lnSpcReduction="10000"/>
          </a:bodyPr>
          <a:lstStyle/>
          <a:p>
            <a:r>
              <a:rPr lang="fr-FR" sz="1800" dirty="0">
                <a:solidFill>
                  <a:srgbClr val="8A1B59"/>
                </a:solidFill>
              </a:rPr>
              <a:t>Globalement il n’est pas possible de tirer des enseignements concrets et précis de toutes ces données souvent divergentes entre les deux sources de données (à dire d’OI et à dire d’OC) et peu fiables en raison de résultats paraissant parfois « aberrants » dans le détail, et en l’absence d’audit. </a:t>
            </a:r>
          </a:p>
          <a:p>
            <a:r>
              <a:rPr lang="fr-FR" sz="1800" dirty="0">
                <a:solidFill>
                  <a:srgbClr val="8A1B59"/>
                </a:solidFill>
              </a:rPr>
              <a:t>Tout au plus, on semble percevoir une certaine amélioration de la qualité de service en général et en particulier pour certains dysfonctionnements mais d’autres restent toujours à un niveau inacceptable au regard des objectifs fixés par la décision ARCEP de 2020. </a:t>
            </a:r>
          </a:p>
          <a:p>
            <a:r>
              <a:rPr lang="fr-FR" sz="1800" dirty="0">
                <a:solidFill>
                  <a:srgbClr val="8A1B59"/>
                </a:solidFill>
              </a:rPr>
              <a:t>Pour viser une amélioration sensible côté client, certains résultats devraient être audités et analysés rapidement, en particulier les taux de pannes à cause OI versus à cause OC et les signalements à tort.</a:t>
            </a:r>
          </a:p>
          <a:p>
            <a:r>
              <a:rPr lang="fr-FR" sz="1800" dirty="0">
                <a:solidFill>
                  <a:srgbClr val="8A1B59"/>
                </a:solidFill>
              </a:rPr>
              <a:t>pour restituer l’expérience client le taux de panne (la fréquence) n’est pas suffisant. Il faut également disposer d’un indicateur sur la durée de ces pannes. Les témoignages reçus à l’AFUTT et l’enquête CSA conduite auprès d’un échantillon représentatif des utilisateurs est très inquiétante à ce sujet. </a:t>
            </a:r>
          </a:p>
          <a:p>
            <a:r>
              <a:rPr lang="fr-FR" sz="1800" dirty="0">
                <a:solidFill>
                  <a:srgbClr val="8A1B59"/>
                </a:solidFill>
              </a:rPr>
              <a:t>Cette étude montre qu’il reste beaucoup à faire pour disposer d’indicateurs fiables pour piloter en maitrise la qualité de service des réseaux fibre et qu’il faudrait réunir toutes les parties prenantes autour d’éléments factuels (cf. </a:t>
            </a:r>
            <a:r>
              <a:rPr lang="fr-FR" sz="1800" dirty="0">
                <a:solidFill>
                  <a:srgbClr val="8A1B59"/>
                </a:solidFill>
                <a:hlinkClick r:id="rId2"/>
              </a:rPr>
              <a:t>notre livre blanc</a:t>
            </a:r>
            <a:r>
              <a:rPr lang="fr-FR" sz="1800" dirty="0">
                <a:solidFill>
                  <a:srgbClr val="8A1B59"/>
                </a:solidFill>
              </a:rPr>
              <a:t>) pour en décider. </a:t>
            </a:r>
          </a:p>
        </p:txBody>
      </p:sp>
      <p:sp>
        <p:nvSpPr>
          <p:cNvPr id="4" name="Espace réservé du numéro de diapositive 3">
            <a:extLst>
              <a:ext uri="{FF2B5EF4-FFF2-40B4-BE49-F238E27FC236}">
                <a16:creationId xmlns:a16="http://schemas.microsoft.com/office/drawing/2014/main" id="{DF287B65-91D9-E5B6-E787-ED99006DA3B2}"/>
              </a:ext>
            </a:extLst>
          </p:cNvPr>
          <p:cNvSpPr>
            <a:spLocks noGrp="1"/>
          </p:cNvSpPr>
          <p:nvPr>
            <p:ph type="sldNum" sz="quarter" idx="2"/>
          </p:nvPr>
        </p:nvSpPr>
        <p:spPr/>
        <p:txBody>
          <a:bodyPr/>
          <a:lstStyle/>
          <a:p>
            <a:fld id="{86CB4B4D-7CA3-9044-876B-883B54F8677D}" type="slidenum">
              <a:rPr lang="fr-FR" smtClean="0"/>
              <a:t>34</a:t>
            </a:fld>
            <a:endParaRPr lang="fr-FR" dirty="0"/>
          </a:p>
        </p:txBody>
      </p:sp>
    </p:spTree>
    <p:extLst>
      <p:ext uri="{BB962C8B-B14F-4D97-AF65-F5344CB8AC3E}">
        <p14:creationId xmlns:p14="http://schemas.microsoft.com/office/powerpoint/2010/main" val="35037933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7C9A9-AE28-5372-4C0E-9432126BAD52}"/>
              </a:ext>
            </a:extLst>
          </p:cNvPr>
          <p:cNvSpPr>
            <a:spLocks noGrp="1"/>
          </p:cNvSpPr>
          <p:nvPr>
            <p:ph type="title"/>
          </p:nvPr>
        </p:nvSpPr>
        <p:spPr>
          <a:xfrm>
            <a:off x="3638938" y="175426"/>
            <a:ext cx="5047861" cy="1143001"/>
          </a:xfrm>
        </p:spPr>
        <p:txBody>
          <a:bodyPr>
            <a:noAutofit/>
          </a:bodyPr>
          <a:lstStyle/>
          <a:p>
            <a:r>
              <a:rPr lang="fr-FR" sz="3200" dirty="0"/>
              <a:t>Notice explicative </a:t>
            </a:r>
            <a:br>
              <a:rPr lang="fr-FR" sz="3200" dirty="0"/>
            </a:br>
            <a:r>
              <a:rPr lang="fr-FR" sz="3200" dirty="0"/>
              <a:t>sur le contenu des tableaux </a:t>
            </a:r>
          </a:p>
        </p:txBody>
      </p:sp>
      <p:sp>
        <p:nvSpPr>
          <p:cNvPr id="3" name="Espace réservé du texte 2">
            <a:extLst>
              <a:ext uri="{FF2B5EF4-FFF2-40B4-BE49-F238E27FC236}">
                <a16:creationId xmlns:a16="http://schemas.microsoft.com/office/drawing/2014/main" id="{AE314A73-116F-AEFE-F21E-2C31A0879F36}"/>
              </a:ext>
            </a:extLst>
          </p:cNvPr>
          <p:cNvSpPr>
            <a:spLocks noGrp="1"/>
          </p:cNvSpPr>
          <p:nvPr>
            <p:ph type="body" idx="1"/>
          </p:nvPr>
        </p:nvSpPr>
        <p:spPr>
          <a:xfrm>
            <a:off x="528221" y="1385336"/>
            <a:ext cx="8229600" cy="4944444"/>
          </a:xfrm>
        </p:spPr>
        <p:txBody>
          <a:bodyPr>
            <a:normAutofit fontScale="55000" lnSpcReduction="20000"/>
          </a:bodyPr>
          <a:lstStyle/>
          <a:p>
            <a:r>
              <a:rPr lang="fr-FR" dirty="0">
                <a:solidFill>
                  <a:srgbClr val="8A1B59"/>
                </a:solidFill>
              </a:rPr>
              <a:t>Les nuances de couleurs des tableaux des différentes pages répondent aux règles suivantes : </a:t>
            </a:r>
          </a:p>
          <a:p>
            <a:pPr lvl="1"/>
            <a:r>
              <a:rPr lang="fr-FR" dirty="0">
                <a:solidFill>
                  <a:srgbClr val="8A1B59"/>
                </a:solidFill>
              </a:rPr>
              <a:t>Si le tableau fait référence à un seuil, les valeurs conformes à ce seuil ont un fond vert et les valeurs non conformes un fond allant du jaune au rouge plus la valeur s’écarte du seuil.</a:t>
            </a:r>
          </a:p>
          <a:p>
            <a:pPr lvl="1"/>
            <a:r>
              <a:rPr lang="fr-FR" dirty="0">
                <a:solidFill>
                  <a:srgbClr val="8A1B59"/>
                </a:solidFill>
              </a:rPr>
              <a:t>Si le tableau représente des valeurs sans référence à un seuil, leur fond varie du vert pour les meilleures au rouge pour les plus mauvaises et les valeurs intermédiaires sont nuancées entre ces deux extrêmes.</a:t>
            </a:r>
          </a:p>
          <a:p>
            <a:r>
              <a:rPr lang="fr-FR" dirty="0">
                <a:solidFill>
                  <a:srgbClr val="8A1B59"/>
                </a:solidFill>
              </a:rPr>
              <a:t>Les notes indiquées dans certains tableaux correspondant à des seuils sont calculées comme suit : </a:t>
            </a:r>
          </a:p>
          <a:p>
            <a:pPr marL="955221" lvl="1" indent="-514350">
              <a:buFont typeface="+mj-lt"/>
              <a:buAutoNum type="arabicPeriod"/>
            </a:pPr>
            <a:r>
              <a:rPr lang="fr-FR" dirty="0">
                <a:solidFill>
                  <a:srgbClr val="8A1B59"/>
                </a:solidFill>
              </a:rPr>
              <a:t>Pour les seuils plafond, l’échelle de notation est basée sur :</a:t>
            </a:r>
          </a:p>
          <a:p>
            <a:pPr lvl="2"/>
            <a:r>
              <a:rPr lang="fr-FR" dirty="0">
                <a:solidFill>
                  <a:srgbClr val="8A1B59"/>
                </a:solidFill>
              </a:rPr>
              <a:t>20 pour le tiers du seuil </a:t>
            </a:r>
          </a:p>
          <a:p>
            <a:pPr lvl="2"/>
            <a:r>
              <a:rPr lang="fr-FR" dirty="0">
                <a:solidFill>
                  <a:srgbClr val="8A1B59"/>
                </a:solidFill>
              </a:rPr>
              <a:t>0 pour trois fois le seuil</a:t>
            </a:r>
          </a:p>
          <a:p>
            <a:pPr lvl="2"/>
            <a:r>
              <a:rPr lang="fr-FR" dirty="0">
                <a:solidFill>
                  <a:srgbClr val="8A1B59"/>
                </a:solidFill>
              </a:rPr>
              <a:t>La note pour les valeurs intermédiaires est calculée par interpolation entre 0 et 20, 10 correspondant au seuil.</a:t>
            </a:r>
          </a:p>
          <a:p>
            <a:pPr marL="971550" lvl="1" indent="-514350">
              <a:buFont typeface="+mj-lt"/>
              <a:buAutoNum type="arabicPeriod"/>
            </a:pPr>
            <a:r>
              <a:rPr lang="fr-FR" dirty="0">
                <a:solidFill>
                  <a:srgbClr val="8A1B59"/>
                </a:solidFill>
              </a:rPr>
              <a:t>Pour les seuils plancher, la règle est inversée, 20 pour 100%, 0 pour le tiers du seuil et 10 pour le seuil.</a:t>
            </a:r>
          </a:p>
        </p:txBody>
      </p:sp>
      <p:sp>
        <p:nvSpPr>
          <p:cNvPr id="4" name="Espace réservé du numéro de diapositive 3">
            <a:extLst>
              <a:ext uri="{FF2B5EF4-FFF2-40B4-BE49-F238E27FC236}">
                <a16:creationId xmlns:a16="http://schemas.microsoft.com/office/drawing/2014/main" id="{A98E7E26-C826-C646-E660-8D35C6CE1700}"/>
              </a:ext>
            </a:extLst>
          </p:cNvPr>
          <p:cNvSpPr>
            <a:spLocks noGrp="1"/>
          </p:cNvSpPr>
          <p:nvPr>
            <p:ph type="sldNum" sz="quarter" idx="2"/>
          </p:nvPr>
        </p:nvSpPr>
        <p:spPr/>
        <p:txBody>
          <a:bodyPr/>
          <a:lstStyle/>
          <a:p>
            <a:fld id="{86CB4B4D-7CA3-9044-876B-883B54F8677D}" type="slidenum">
              <a:rPr lang="fr-FR" smtClean="0"/>
              <a:t>35</a:t>
            </a:fld>
            <a:endParaRPr lang="fr-FR" dirty="0"/>
          </a:p>
        </p:txBody>
      </p:sp>
      <p:sp>
        <p:nvSpPr>
          <p:cNvPr id="5" name="ZoneTexte 4">
            <a:extLst>
              <a:ext uri="{FF2B5EF4-FFF2-40B4-BE49-F238E27FC236}">
                <a16:creationId xmlns:a16="http://schemas.microsoft.com/office/drawing/2014/main" id="{999EB737-2D07-7829-FA34-60A21CBA690F}"/>
              </a:ext>
            </a:extLst>
          </p:cNvPr>
          <p:cNvSpPr txBox="1"/>
          <p:nvPr/>
        </p:nvSpPr>
        <p:spPr>
          <a:xfrm rot="19472586">
            <a:off x="2034075" y="515511"/>
            <a:ext cx="136227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a:ln>
                  <a:noFill/>
                </a:ln>
                <a:solidFill>
                  <a:srgbClr val="8A1B59"/>
                </a:solidFill>
                <a:effectLst/>
                <a:uFillTx/>
                <a:latin typeface="+mn-lt"/>
                <a:ea typeface="+mn-ea"/>
                <a:cs typeface="+mn-cs"/>
                <a:sym typeface="Calibri"/>
              </a:rPr>
              <a:t>ANNEXE</a:t>
            </a:r>
          </a:p>
        </p:txBody>
      </p:sp>
    </p:spTree>
    <p:extLst>
      <p:ext uri="{BB962C8B-B14F-4D97-AF65-F5344CB8AC3E}">
        <p14:creationId xmlns:p14="http://schemas.microsoft.com/office/powerpoint/2010/main" val="40894454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09D2-4025-9A55-8562-68C105C2A1F7}"/>
            </a:ext>
          </a:extLst>
        </p:cNvPr>
        <p:cNvGrpSpPr/>
        <p:nvPr/>
      </p:nvGrpSpPr>
      <p:grpSpPr>
        <a:xfrm>
          <a:off x="0" y="0"/>
          <a:ext cx="0" cy="0"/>
          <a:chOff x="0" y="0"/>
          <a:chExt cx="0" cy="0"/>
        </a:xfrm>
      </p:grpSpPr>
      <p:sp>
        <p:nvSpPr>
          <p:cNvPr id="138" name="Avant propos">
            <a:extLst>
              <a:ext uri="{FF2B5EF4-FFF2-40B4-BE49-F238E27FC236}">
                <a16:creationId xmlns:a16="http://schemas.microsoft.com/office/drawing/2014/main" id="{A3C4DB59-1902-AF25-B299-223A9F11031B}"/>
              </a:ext>
            </a:extLst>
          </p:cNvPr>
          <p:cNvSpPr txBox="1">
            <a:spLocks noGrp="1"/>
          </p:cNvSpPr>
          <p:nvPr>
            <p:ph type="title"/>
          </p:nvPr>
        </p:nvSpPr>
        <p:spPr>
          <a:xfrm>
            <a:off x="553122" y="0"/>
            <a:ext cx="8229600" cy="1143001"/>
          </a:xfrm>
          <a:prstGeom prst="rect">
            <a:avLst/>
          </a:prstGeom>
        </p:spPr>
        <p:txBody>
          <a:bodyPr>
            <a:normAutofit/>
          </a:bodyPr>
          <a:lstStyle/>
          <a:p>
            <a:r>
              <a:rPr lang="fr-FR" sz="3200" dirty="0">
                <a:latin typeface="Helvetica Neue" panose="02000503000000020004" pitchFamily="2" charset="0"/>
                <a:ea typeface="Helvetica Neue" panose="02000503000000020004" pitchFamily="2" charset="0"/>
                <a:cs typeface="Helvetica Neue" panose="02000503000000020004" pitchFamily="2" charset="0"/>
              </a:rPr>
              <a:t>Méthode d’analyse</a:t>
            </a:r>
            <a:endParaRPr sz="3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9" name="Plus que jamais les télécoms sont indispensables à la vie sociale et économique de notre pays. Ce sont les fils de la vie, des infrastructures essentielles sans lesquelles il n’y a pas de services numériques.…">
            <a:extLst>
              <a:ext uri="{FF2B5EF4-FFF2-40B4-BE49-F238E27FC236}">
                <a16:creationId xmlns:a16="http://schemas.microsoft.com/office/drawing/2014/main" id="{0C0CBA68-08BE-C2CC-15D7-AA3191053C26}"/>
              </a:ext>
            </a:extLst>
          </p:cNvPr>
          <p:cNvSpPr txBox="1">
            <a:spLocks noGrp="1"/>
          </p:cNvSpPr>
          <p:nvPr>
            <p:ph type="body" idx="1"/>
          </p:nvPr>
        </p:nvSpPr>
        <p:spPr>
          <a:xfrm>
            <a:off x="285818" y="1764980"/>
            <a:ext cx="8572363" cy="3907158"/>
          </a:xfrm>
          <a:prstGeom prst="rect">
            <a:avLst/>
          </a:prstGeom>
        </p:spPr>
        <p:txBody>
          <a:bodyPr>
            <a:noAutofit/>
          </a:bodyPr>
          <a:lstStyle/>
          <a:p>
            <a:pPr marL="0" indent="0" defTabSz="365760">
              <a:spcBef>
                <a:spcPts val="600"/>
              </a:spcBef>
              <a:buSzTx/>
              <a:buFont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800" dirty="0">
                <a:solidFill>
                  <a:srgbClr val="8A1B59"/>
                </a:solidFill>
                <a:latin typeface="Avenir Next Condensed Regular"/>
              </a:rPr>
              <a:t>Pour la présente restitution de son analyse, l’</a:t>
            </a:r>
            <a:r>
              <a:rPr lang="fr-FR" sz="1800" dirty="0" err="1">
                <a:solidFill>
                  <a:srgbClr val="8A1B59"/>
                </a:solidFill>
                <a:latin typeface="Avenir Next Condensed Regular"/>
              </a:rPr>
              <a:t>Afutt</a:t>
            </a:r>
            <a:r>
              <a:rPr lang="fr-FR" sz="1800" dirty="0">
                <a:solidFill>
                  <a:srgbClr val="8A1B59"/>
                </a:solidFill>
                <a:latin typeface="Avenir Next Condensed Regular"/>
              </a:rPr>
              <a:t> s’appuie sur deux types d’information pour chacun des OI :</a:t>
            </a:r>
          </a:p>
          <a:p>
            <a:pPr defTabSz="365760">
              <a:spcBef>
                <a:spcPts val="600"/>
              </a:spcBef>
              <a:buSzTx/>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800" dirty="0">
                <a:solidFill>
                  <a:srgbClr val="8A1B59"/>
                </a:solidFill>
                <a:latin typeface="Avenir Next Condensed Regular"/>
              </a:rPr>
              <a:t>Le nombre d’indicateurs conformes aux seuils définis par l’ARCEP</a:t>
            </a:r>
          </a:p>
          <a:p>
            <a:pPr defTabSz="365760">
              <a:spcBef>
                <a:spcPts val="600"/>
              </a:spcBef>
              <a:buSzTx/>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800" dirty="0">
                <a:solidFill>
                  <a:srgbClr val="8A1B59"/>
                </a:solidFill>
                <a:latin typeface="Avenir Next Condensed Regular"/>
              </a:rPr>
              <a:t>La moyenne des notes de 0 à 20 attribuées à chacun des indicateurs d’un OI en fonction de sa valeur par rapport au seuil précédent pour l’ensemble des indicateurs d’un OI. Cette note permet une évaluation moins manichéenne que la seule conformité aux seuils définis par l’ARCEP.</a:t>
            </a:r>
          </a:p>
          <a:p>
            <a:pPr defTabSz="365760">
              <a:spcBef>
                <a:spcPts val="600"/>
              </a:spcBef>
              <a:buSzTx/>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endParaRPr lang="fr-FR" sz="1800" dirty="0">
              <a:solidFill>
                <a:srgbClr val="8A1B59"/>
              </a:solidFill>
              <a:latin typeface="Avenir Next Condensed Regular"/>
            </a:endParaRPr>
          </a:p>
          <a:p>
            <a:pPr marL="0" indent="0" defTabSz="365760">
              <a:spcBef>
                <a:spcPts val="600"/>
              </a:spcBef>
              <a:buSz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800" b="1" dirty="0">
                <a:solidFill>
                  <a:srgbClr val="8A1B59"/>
                </a:solidFill>
                <a:latin typeface="Avenir Next Condensed Regular"/>
              </a:rPr>
              <a:t>Nota</a:t>
            </a:r>
            <a:r>
              <a:rPr lang="fr-FR" sz="1800" dirty="0">
                <a:solidFill>
                  <a:srgbClr val="8A1B59"/>
                </a:solidFill>
                <a:latin typeface="Avenir Next Condensed Regular"/>
              </a:rPr>
              <a:t> : </a:t>
            </a:r>
          </a:p>
          <a:p>
            <a:pPr marL="0" indent="0" defTabSz="365760">
              <a:spcBef>
                <a:spcPts val="600"/>
              </a:spcBef>
              <a:buSz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800" dirty="0">
                <a:solidFill>
                  <a:srgbClr val="8A1B59"/>
                </a:solidFill>
                <a:latin typeface="Avenir Next Condensed Regular"/>
              </a:rPr>
              <a:t>&gt; le mode de coloration des cellules des différents tableaux est décrit en fin de document.</a:t>
            </a:r>
          </a:p>
          <a:p>
            <a:pPr marL="0" indent="0" defTabSz="365760">
              <a:spcBef>
                <a:spcPts val="600"/>
              </a:spcBef>
              <a:buSzTx/>
              <a:buNone/>
              <a:defRPr sz="1440">
                <a:solidFill>
                  <a:schemeClr val="accent1">
                    <a:satOff val="-4409"/>
                    <a:lumOff val="-10509"/>
                  </a:schemeClr>
                </a:solidFill>
                <a:latin typeface="Avenir Next Condensed Regular"/>
                <a:ea typeface="Avenir Next Condensed Regular"/>
                <a:cs typeface="Avenir Next Condensed Regular"/>
                <a:sym typeface="Avenir Next Condensed Regular"/>
              </a:defRPr>
            </a:pPr>
            <a:r>
              <a:rPr lang="fr-FR" sz="1800" dirty="0">
                <a:solidFill>
                  <a:srgbClr val="8A1B59"/>
                </a:solidFill>
                <a:latin typeface="Avenir Next Condensed Regular"/>
              </a:rPr>
              <a:t>&gt; Les résultats ont été consolidés au niveau des maisons mères des opérateurs d’infrastructures, mais les personnes intéressées à connaitre la qualité rendue à l’échelle de chaque OI territorial, peuvent en faire la demande à l’AFUTT</a:t>
            </a:r>
            <a:endParaRPr sz="1800" dirty="0">
              <a:solidFill>
                <a:srgbClr val="8A1B59"/>
              </a:solidFill>
              <a:latin typeface="Avenir Next Condensed Regular"/>
            </a:endParaRPr>
          </a:p>
        </p:txBody>
      </p:sp>
      <p:sp>
        <p:nvSpPr>
          <p:cNvPr id="140" name="Numéro de diapositive">
            <a:extLst>
              <a:ext uri="{FF2B5EF4-FFF2-40B4-BE49-F238E27FC236}">
                <a16:creationId xmlns:a16="http://schemas.microsoft.com/office/drawing/2014/main" id="{965F372B-F8DE-F34F-E7A8-3585DCC35320}"/>
              </a:ext>
            </a:extLst>
          </p:cNvPr>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dirty="0"/>
          </a:p>
        </p:txBody>
      </p:sp>
    </p:spTree>
    <p:extLst>
      <p:ext uri="{BB962C8B-B14F-4D97-AF65-F5344CB8AC3E}">
        <p14:creationId xmlns:p14="http://schemas.microsoft.com/office/powerpoint/2010/main" val="23502541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re 1"/>
          <p:cNvSpPr txBox="1">
            <a:spLocks noGrp="1"/>
          </p:cNvSpPr>
          <p:nvPr>
            <p:ph type="title"/>
          </p:nvPr>
        </p:nvSpPr>
        <p:spPr>
          <a:xfrm>
            <a:off x="137159" y="175427"/>
            <a:ext cx="8549642" cy="868364"/>
          </a:xfrm>
          <a:prstGeom prst="rect">
            <a:avLst/>
          </a:prstGeom>
        </p:spPr>
        <p:txBody>
          <a:bodyPr>
            <a:normAutofit/>
          </a:bodyPr>
          <a:lstStyle>
            <a:lvl1pPr>
              <a:defRPr sz="3600"/>
            </a:lvl1pPr>
          </a:lstStyle>
          <a:p>
            <a:pPr>
              <a:defRPr sz="1600" b="0" i="0" u="none" strike="noStrike" kern="1200" cap="none" spc="0" baseline="0">
                <a:ln w="0"/>
                <a:solidFill>
                  <a:srgbClr val="8A1B59"/>
                </a:solidFill>
                <a:effectLst>
                  <a:outerShdw blurRad="38100" dist="25400" dir="5400000" algn="ctr" rotWithShape="0">
                    <a:srgbClr val="6E747A">
                      <a:alpha val="43000"/>
                    </a:srgbClr>
                  </a:outerShdw>
                </a:effectLst>
                <a:latin typeface="+mn-lt"/>
                <a:ea typeface="+mn-ea"/>
                <a:cs typeface="+mn-cs"/>
              </a:defRPr>
            </a:pPr>
            <a:r>
              <a:rPr lang="fr-FR" sz="3200" dirty="0"/>
              <a:t>Évolution globale de la QS des OI</a:t>
            </a:r>
          </a:p>
        </p:txBody>
      </p:sp>
      <p:sp>
        <p:nvSpPr>
          <p:cNvPr id="169" name="Espace réservé du numéro de diapositive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noProof="0"/>
              <a:t>5</a:t>
            </a:fld>
            <a:endParaRPr lang="fr-FR" noProof="0" dirty="0"/>
          </a:p>
        </p:txBody>
      </p:sp>
      <p:graphicFrame>
        <p:nvGraphicFramePr>
          <p:cNvPr id="5" name="Tableau 4">
            <a:extLst>
              <a:ext uri="{FF2B5EF4-FFF2-40B4-BE49-F238E27FC236}">
                <a16:creationId xmlns:a16="http://schemas.microsoft.com/office/drawing/2014/main" id="{570D03BC-9596-3DAA-6C25-2FF66AA2F813}"/>
              </a:ext>
            </a:extLst>
          </p:cNvPr>
          <p:cNvGraphicFramePr>
            <a:graphicFrameLocks noGrp="1"/>
          </p:cNvGraphicFramePr>
          <p:nvPr>
            <p:extLst>
              <p:ext uri="{D42A27DB-BD31-4B8C-83A1-F6EECF244321}">
                <p14:modId xmlns:p14="http://schemas.microsoft.com/office/powerpoint/2010/main" val="2272810924"/>
              </p:ext>
            </p:extLst>
          </p:nvPr>
        </p:nvGraphicFramePr>
        <p:xfrm>
          <a:off x="619704" y="2118390"/>
          <a:ext cx="3175000" cy="2150745"/>
        </p:xfrm>
        <a:graphic>
          <a:graphicData uri="http://schemas.openxmlformats.org/drawingml/2006/table">
            <a:tbl>
              <a:tblPr/>
              <a:tblGrid>
                <a:gridCol w="1651000">
                  <a:extLst>
                    <a:ext uri="{9D8B030D-6E8A-4147-A177-3AD203B41FA5}">
                      <a16:colId xmlns:a16="http://schemas.microsoft.com/office/drawing/2014/main" val="3080709605"/>
                    </a:ext>
                  </a:extLst>
                </a:gridCol>
                <a:gridCol w="762000">
                  <a:extLst>
                    <a:ext uri="{9D8B030D-6E8A-4147-A177-3AD203B41FA5}">
                      <a16:colId xmlns:a16="http://schemas.microsoft.com/office/drawing/2014/main" val="2609158100"/>
                    </a:ext>
                  </a:extLst>
                </a:gridCol>
                <a:gridCol w="762000">
                  <a:extLst>
                    <a:ext uri="{9D8B030D-6E8A-4147-A177-3AD203B41FA5}">
                      <a16:colId xmlns:a16="http://schemas.microsoft.com/office/drawing/2014/main" val="454615854"/>
                    </a:ext>
                  </a:extLst>
                </a:gridCol>
              </a:tblGrid>
              <a:tr h="200025">
                <a:tc>
                  <a:txBody>
                    <a:bodyPr/>
                    <a:lstStyle/>
                    <a:p>
                      <a:pPr algn="l" fontAlgn="b">
                        <a:buNone/>
                      </a:pPr>
                      <a:r>
                        <a:rPr lang="fr-FR" sz="12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0" i="0" u="none" strike="noStrike">
                          <a:solidFill>
                            <a:srgbClr val="000000"/>
                          </a:solidFill>
                          <a:effectLst/>
                          <a:latin typeface="Aptos Narrow" panose="020B0004020202020204" pitchFamily="34" charset="0"/>
                        </a:rPr>
                        <a:t>mars-22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393641944"/>
                  </a:ext>
                </a:extLst>
              </a:tr>
              <a:tr h="600075">
                <a:tc>
                  <a:txBody>
                    <a:bodyPr/>
                    <a:lstStyle/>
                    <a:p>
                      <a:pPr algn="r" fontAlgn="b">
                        <a:buNone/>
                      </a:pPr>
                      <a:r>
                        <a:rPr lang="fr-FR" sz="1200" b="0" i="0" u="none" strike="noStrike" dirty="0">
                          <a:solidFill>
                            <a:srgbClr val="8A1B59"/>
                          </a:solidFill>
                          <a:effectLst/>
                          <a:latin typeface="Aptos Narrow" panose="020B0004020202020204" pitchFamily="34" charset="0"/>
                        </a:rPr>
                        <a:t>Nb. Moyen d'indicateurs conformes aux seuils ARCEP sur 27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647795"/>
                  </a:ext>
                </a:extLst>
              </a:tr>
              <a:tr h="200025">
                <a:tc>
                  <a:txBody>
                    <a:bodyPr/>
                    <a:lstStyle/>
                    <a:p>
                      <a:pPr algn="r" fontAlgn="b">
                        <a:buNone/>
                      </a:pPr>
                      <a:r>
                        <a:rPr lang="fr-FR" sz="1200" b="0" i="0" u="none" strike="noStrike" dirty="0">
                          <a:solidFill>
                            <a:srgbClr val="8A1B59"/>
                          </a:solidFill>
                          <a:effectLst/>
                          <a:latin typeface="Aptos Narrow" panose="020B0004020202020204" pitchFamily="34" charset="0"/>
                        </a:rPr>
                        <a:t>% OI &gt; 10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809399"/>
                  </a:ext>
                </a:extLst>
              </a:tr>
              <a:tr h="200025">
                <a:tc>
                  <a:txBody>
                    <a:bodyPr/>
                    <a:lstStyle/>
                    <a:p>
                      <a:pPr algn="r" fontAlgn="b">
                        <a:buNone/>
                      </a:pPr>
                      <a:r>
                        <a:rPr lang="fr-FR" sz="1200" b="0" i="0" u="none" strike="noStrike" dirty="0">
                          <a:solidFill>
                            <a:srgbClr val="8A1B59"/>
                          </a:solidFill>
                          <a:effectLst/>
                          <a:latin typeface="Aptos Narrow" panose="020B0004020202020204" pitchFamily="34" charset="0"/>
                        </a:rPr>
                        <a:t>NB moyen d'indicateurs notés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8443267"/>
                  </a:ext>
                </a:extLst>
              </a:tr>
              <a:tr h="200025">
                <a:tc>
                  <a:txBody>
                    <a:bodyPr/>
                    <a:lstStyle/>
                    <a:p>
                      <a:pPr algn="r" fontAlgn="b">
                        <a:buNone/>
                      </a:pPr>
                      <a:r>
                        <a:rPr lang="fr-FR" sz="1200" b="0" i="0" u="none" strike="noStrike" dirty="0">
                          <a:solidFill>
                            <a:srgbClr val="8A1B59"/>
                          </a:solidFill>
                          <a:effectLst/>
                          <a:latin typeface="Aptos Narrow" panose="020B0004020202020204" pitchFamily="34" charset="0"/>
                        </a:rPr>
                        <a:t>Nb OI ayant 27 indicateurs notés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a:solidFill>
                            <a:srgbClr val="8A1B59"/>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3390503"/>
                  </a:ext>
                </a:extLst>
              </a:tr>
              <a:tr h="200025">
                <a:tc>
                  <a:txBody>
                    <a:bodyPr/>
                    <a:lstStyle/>
                    <a:p>
                      <a:pPr algn="r" fontAlgn="b">
                        <a:buNone/>
                      </a:pPr>
                      <a:r>
                        <a:rPr lang="fr-FR" sz="1200" b="0" i="0" u="none" strike="noStrike" dirty="0">
                          <a:solidFill>
                            <a:srgbClr val="8A1B59"/>
                          </a:solidFill>
                          <a:effectLst/>
                          <a:latin typeface="Aptos Narrow" panose="020B0004020202020204" pitchFamily="34" charset="0"/>
                        </a:rPr>
                        <a:t>Note moyenne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a:solidFill>
                            <a:srgbClr val="8A1B59"/>
                          </a:solidFill>
                          <a:effectLst/>
                          <a:latin typeface="Aptos Narrow" panose="020B00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310252"/>
                  </a:ext>
                </a:extLst>
              </a:tr>
              <a:tr h="200025">
                <a:tc>
                  <a:txBody>
                    <a:bodyPr/>
                    <a:lstStyle/>
                    <a:p>
                      <a:pPr algn="r" fontAlgn="b">
                        <a:buNone/>
                      </a:pPr>
                      <a:r>
                        <a:rPr lang="fr-FR" sz="1200" b="0" i="0" u="none" strike="noStrike">
                          <a:solidFill>
                            <a:srgbClr val="8A1B59"/>
                          </a:solidFill>
                          <a:effectLst/>
                          <a:latin typeface="Aptos Narrow" panose="020B0004020202020204" pitchFamily="34" charset="0"/>
                        </a:rPr>
                        <a:t>% note &gt; 10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200" b="0" i="0" u="none" strike="noStrike" dirty="0">
                          <a:solidFill>
                            <a:srgbClr val="8A1B59"/>
                          </a:solidFill>
                          <a:effectLst/>
                          <a:latin typeface="Aptos Narrow" panose="020B00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2631536"/>
                  </a:ext>
                </a:extLst>
              </a:tr>
            </a:tbl>
          </a:graphicData>
        </a:graphic>
      </p:graphicFrame>
      <p:sp>
        <p:nvSpPr>
          <p:cNvPr id="7" name="ZoneTexte 6">
            <a:extLst>
              <a:ext uri="{FF2B5EF4-FFF2-40B4-BE49-F238E27FC236}">
                <a16:creationId xmlns:a16="http://schemas.microsoft.com/office/drawing/2014/main" id="{9BCE20E2-EA81-BE3C-776B-DA680778AC45}"/>
              </a:ext>
            </a:extLst>
          </p:cNvPr>
          <p:cNvSpPr txBox="1"/>
          <p:nvPr/>
        </p:nvSpPr>
        <p:spPr>
          <a:xfrm>
            <a:off x="462116" y="4737348"/>
            <a:ext cx="8133125"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8A1B59"/>
                </a:solidFill>
                <a:effectLst/>
                <a:uFillTx/>
                <a:latin typeface="+mn-lt"/>
                <a:ea typeface="+mn-ea"/>
                <a:cs typeface="+mn-cs"/>
                <a:sym typeface="Calibri"/>
              </a:rPr>
              <a:t>Les tableaux ci-dessus montrent une amélioration de la qualité entre mars 2022 et juillet 2025 mais aussi une très forte disparité entre les maisons mères des OI tant dans leur niveau de qualité que dans leur évolution</a:t>
            </a:r>
          </a:p>
          <a:p>
            <a:pPr marL="0" marR="0" indent="0" algn="l" defTabSz="4572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8A1B59"/>
                </a:solidFill>
                <a:effectLst/>
                <a:uFillTx/>
                <a:latin typeface="+mn-lt"/>
                <a:ea typeface="+mn-ea"/>
                <a:cs typeface="+mn-cs"/>
                <a:sym typeface="Calibri"/>
              </a:rPr>
              <a:t>Par ailleurs, aujourd’hui encore, aucune maison mère ne respecte la totalité des objectifs de QoS fixés en 2020 </a:t>
            </a:r>
          </a:p>
        </p:txBody>
      </p:sp>
      <p:sp>
        <p:nvSpPr>
          <p:cNvPr id="2" name="ZoneTexte 1">
            <a:extLst>
              <a:ext uri="{FF2B5EF4-FFF2-40B4-BE49-F238E27FC236}">
                <a16:creationId xmlns:a16="http://schemas.microsoft.com/office/drawing/2014/main" id="{B24FFD46-084B-F5D1-C677-93E9F3B9610C}"/>
              </a:ext>
            </a:extLst>
          </p:cNvPr>
          <p:cNvSpPr txBox="1"/>
          <p:nvPr/>
        </p:nvSpPr>
        <p:spPr>
          <a:xfrm>
            <a:off x="900112" y="1306979"/>
            <a:ext cx="25431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a:ln>
                  <a:noFill/>
                </a:ln>
                <a:solidFill>
                  <a:srgbClr val="8A1B59"/>
                </a:solidFill>
                <a:effectLst/>
                <a:uFillTx/>
                <a:latin typeface="+mn-lt"/>
                <a:ea typeface="+mn-ea"/>
                <a:cs typeface="+mn-cs"/>
                <a:sym typeface="Calibri"/>
              </a:rPr>
              <a:t>résultats pour l’ensemble des OI sur le territoire </a:t>
            </a:r>
          </a:p>
        </p:txBody>
      </p:sp>
      <p:sp>
        <p:nvSpPr>
          <p:cNvPr id="3" name="ZoneTexte 2">
            <a:extLst>
              <a:ext uri="{FF2B5EF4-FFF2-40B4-BE49-F238E27FC236}">
                <a16:creationId xmlns:a16="http://schemas.microsoft.com/office/drawing/2014/main" id="{FA5C38CE-579D-7232-50E9-62A89CF5BDA9}"/>
              </a:ext>
            </a:extLst>
          </p:cNvPr>
          <p:cNvSpPr txBox="1"/>
          <p:nvPr/>
        </p:nvSpPr>
        <p:spPr>
          <a:xfrm>
            <a:off x="5229225" y="1418371"/>
            <a:ext cx="254317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a:ln>
                  <a:noFill/>
                </a:ln>
                <a:solidFill>
                  <a:srgbClr val="8A1B59"/>
                </a:solidFill>
                <a:effectLst/>
                <a:uFillTx/>
                <a:latin typeface="+mn-lt"/>
                <a:ea typeface="+mn-ea"/>
                <a:cs typeface="+mn-cs"/>
                <a:sym typeface="Calibri"/>
              </a:rPr>
              <a:t>résultats par maison mère</a:t>
            </a:r>
          </a:p>
        </p:txBody>
      </p:sp>
      <p:pic>
        <p:nvPicPr>
          <p:cNvPr id="9" name="Image 8">
            <a:extLst>
              <a:ext uri="{FF2B5EF4-FFF2-40B4-BE49-F238E27FC236}">
                <a16:creationId xmlns:a16="http://schemas.microsoft.com/office/drawing/2014/main" id="{21A62AB1-1845-45A0-1DE4-46F3789ACA31}"/>
              </a:ext>
            </a:extLst>
          </p:cNvPr>
          <p:cNvPicPr>
            <a:picLocks noChangeAspect="1"/>
          </p:cNvPicPr>
          <p:nvPr/>
        </p:nvPicPr>
        <p:blipFill>
          <a:blip r:embed="rId2"/>
          <a:stretch>
            <a:fillRect/>
          </a:stretch>
        </p:blipFill>
        <p:spPr>
          <a:xfrm>
            <a:off x="4248173" y="1761289"/>
            <a:ext cx="3314700" cy="2914650"/>
          </a:xfrm>
          <a:prstGeom prst="rect">
            <a:avLst/>
          </a:prstGeom>
        </p:spPr>
      </p:pic>
      <p:pic>
        <p:nvPicPr>
          <p:cNvPr id="12" name="Image 11">
            <a:extLst>
              <a:ext uri="{FF2B5EF4-FFF2-40B4-BE49-F238E27FC236}">
                <a16:creationId xmlns:a16="http://schemas.microsoft.com/office/drawing/2014/main" id="{E5A10E33-B3C2-4F8F-3098-BE323CE365EB}"/>
              </a:ext>
            </a:extLst>
          </p:cNvPr>
          <p:cNvPicPr>
            <a:picLocks noChangeAspect="1"/>
          </p:cNvPicPr>
          <p:nvPr/>
        </p:nvPicPr>
        <p:blipFill>
          <a:blip r:embed="rId3"/>
          <a:stretch>
            <a:fillRect/>
          </a:stretch>
        </p:blipFill>
        <p:spPr>
          <a:xfrm>
            <a:off x="7938017" y="2154585"/>
            <a:ext cx="657225" cy="211455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24139-F428-302A-8B01-F6D84B019778}"/>
              </a:ext>
            </a:extLst>
          </p:cNvPr>
          <p:cNvSpPr>
            <a:spLocks noGrp="1"/>
          </p:cNvSpPr>
          <p:nvPr>
            <p:ph type="title"/>
          </p:nvPr>
        </p:nvSpPr>
        <p:spPr/>
        <p:txBody>
          <a:bodyPr>
            <a:normAutofit/>
          </a:bodyPr>
          <a:lstStyle/>
          <a:p>
            <a:r>
              <a:rPr lang="fr-FR" sz="3200" dirty="0"/>
              <a:t>Évolution</a:t>
            </a:r>
            <a:r>
              <a:rPr lang="fr-FR" sz="3600" dirty="0"/>
              <a:t> de la QS production</a:t>
            </a:r>
          </a:p>
        </p:txBody>
      </p:sp>
      <p:sp>
        <p:nvSpPr>
          <p:cNvPr id="3" name="Espace réservé du texte 2">
            <a:extLst>
              <a:ext uri="{FF2B5EF4-FFF2-40B4-BE49-F238E27FC236}">
                <a16:creationId xmlns:a16="http://schemas.microsoft.com/office/drawing/2014/main" id="{22B56525-33D6-5BE8-7C83-EF9D6A81C06F}"/>
              </a:ext>
            </a:extLst>
          </p:cNvPr>
          <p:cNvSpPr>
            <a:spLocks noGrp="1"/>
          </p:cNvSpPr>
          <p:nvPr>
            <p:ph type="body" idx="1"/>
          </p:nvPr>
        </p:nvSpPr>
        <p:spPr>
          <a:xfrm>
            <a:off x="457200" y="4857644"/>
            <a:ext cx="8229600" cy="1143002"/>
          </a:xfrm>
        </p:spPr>
        <p:txBody>
          <a:bodyPr>
            <a:normAutofit/>
          </a:bodyPr>
          <a:lstStyle/>
          <a:p>
            <a:r>
              <a:rPr lang="fr-FR" sz="1800" dirty="0">
                <a:solidFill>
                  <a:srgbClr val="8A1B59"/>
                </a:solidFill>
              </a:rPr>
              <a:t>Ici aussi on peut voir que la QS s’est améliorée entre mars 2022 et juillet 2025 mais qu’il subsiste toujours de fortes disparités entre les meilleures et les pires. </a:t>
            </a:r>
          </a:p>
          <a:p>
            <a:r>
              <a:rPr lang="fr-FR" sz="1800" dirty="0">
                <a:solidFill>
                  <a:srgbClr val="8A1B59"/>
                </a:solidFill>
              </a:rPr>
              <a:t>NB : La production est relative au déploiement de la fibre.</a:t>
            </a:r>
          </a:p>
        </p:txBody>
      </p:sp>
      <p:graphicFrame>
        <p:nvGraphicFramePr>
          <p:cNvPr id="8" name="Tableau 7">
            <a:extLst>
              <a:ext uri="{FF2B5EF4-FFF2-40B4-BE49-F238E27FC236}">
                <a16:creationId xmlns:a16="http://schemas.microsoft.com/office/drawing/2014/main" id="{35D5DFFF-549F-A4B4-67D4-63F39F52389B}"/>
              </a:ext>
            </a:extLst>
          </p:cNvPr>
          <p:cNvGraphicFramePr>
            <a:graphicFrameLocks noGrp="1"/>
          </p:cNvGraphicFramePr>
          <p:nvPr>
            <p:extLst>
              <p:ext uri="{D42A27DB-BD31-4B8C-83A1-F6EECF244321}">
                <p14:modId xmlns:p14="http://schemas.microsoft.com/office/powerpoint/2010/main" val="3567332574"/>
              </p:ext>
            </p:extLst>
          </p:nvPr>
        </p:nvGraphicFramePr>
        <p:xfrm>
          <a:off x="457200" y="2402235"/>
          <a:ext cx="3314700" cy="1371600"/>
        </p:xfrm>
        <a:graphic>
          <a:graphicData uri="http://schemas.openxmlformats.org/drawingml/2006/table">
            <a:tbl>
              <a:tblPr/>
              <a:tblGrid>
                <a:gridCol w="1790700">
                  <a:extLst>
                    <a:ext uri="{9D8B030D-6E8A-4147-A177-3AD203B41FA5}">
                      <a16:colId xmlns:a16="http://schemas.microsoft.com/office/drawing/2014/main" val="3703163284"/>
                    </a:ext>
                  </a:extLst>
                </a:gridCol>
                <a:gridCol w="762000">
                  <a:extLst>
                    <a:ext uri="{9D8B030D-6E8A-4147-A177-3AD203B41FA5}">
                      <a16:colId xmlns:a16="http://schemas.microsoft.com/office/drawing/2014/main" val="2236375226"/>
                    </a:ext>
                  </a:extLst>
                </a:gridCol>
                <a:gridCol w="762000">
                  <a:extLst>
                    <a:ext uri="{9D8B030D-6E8A-4147-A177-3AD203B41FA5}">
                      <a16:colId xmlns:a16="http://schemas.microsoft.com/office/drawing/2014/main" val="2668457011"/>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000000"/>
                          </a:solidFill>
                          <a:effectLst/>
                          <a:latin typeface="Aptos Narrow" panose="020B0004020202020204" pitchFamily="34" charset="0"/>
                        </a:rPr>
                        <a:t>mars-22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3222485466"/>
                  </a:ext>
                </a:extLst>
              </a:tr>
              <a:tr h="600075">
                <a:tc>
                  <a:txBody>
                    <a:bodyPr/>
                    <a:lstStyle/>
                    <a:p>
                      <a:pPr algn="l" rtl="0" fontAlgn="ctr">
                        <a:buNone/>
                      </a:pPr>
                      <a:r>
                        <a:rPr lang="fr-FR" sz="1200" b="0" i="0" u="none" strike="noStrike">
                          <a:solidFill>
                            <a:srgbClr val="8A1B59"/>
                          </a:solidFill>
                          <a:effectLst/>
                          <a:latin typeface="Aptos Narrow" panose="020B0004020202020204" pitchFamily="34" charset="0"/>
                        </a:rPr>
                        <a:t>Nb. moyen d'indicateurs PRODUCTION conformes aux seuils ARCEP sur 10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849908903"/>
                  </a:ext>
                </a:extLst>
              </a:tr>
              <a:tr h="381000">
                <a:tc>
                  <a:txBody>
                    <a:bodyPr/>
                    <a:lstStyle/>
                    <a:p>
                      <a:pPr algn="r" fontAlgn="ctr">
                        <a:buNone/>
                      </a:pPr>
                      <a:r>
                        <a:rPr lang="fr-FR" sz="1100" b="0" i="0" u="none" strike="noStrike">
                          <a:solidFill>
                            <a:srgbClr val="8A1B59"/>
                          </a:solidFill>
                          <a:effectLst/>
                          <a:latin typeface="Aptos Narrow" panose="020B0004020202020204" pitchFamily="34" charset="0"/>
                        </a:rPr>
                        <a:t>Nombre total d'indicateurs conformes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258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541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03293574"/>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Note moyenne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10,4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2600434662"/>
                  </a:ext>
                </a:extLst>
              </a:tr>
            </a:tbl>
          </a:graphicData>
        </a:graphic>
      </p:graphicFrame>
      <p:sp>
        <p:nvSpPr>
          <p:cNvPr id="4" name="Espace réservé du numéro de diapositive 3">
            <a:extLst>
              <a:ext uri="{FF2B5EF4-FFF2-40B4-BE49-F238E27FC236}">
                <a16:creationId xmlns:a16="http://schemas.microsoft.com/office/drawing/2014/main" id="{F39E1D1A-84A1-B1C9-98C4-844C7613E71D}"/>
              </a:ext>
            </a:extLst>
          </p:cNvPr>
          <p:cNvSpPr>
            <a:spLocks noGrp="1"/>
          </p:cNvSpPr>
          <p:nvPr>
            <p:ph type="sldNum" sz="quarter" idx="2"/>
          </p:nvPr>
        </p:nvSpPr>
        <p:spPr/>
        <p:txBody>
          <a:bodyPr/>
          <a:lstStyle/>
          <a:p>
            <a:fld id="{86CB4B4D-7CA3-9044-876B-883B54F8677D}" type="slidenum">
              <a:rPr lang="fr-FR" smtClean="0"/>
              <a:t>6</a:t>
            </a:fld>
            <a:endParaRPr lang="fr-FR" dirty="0"/>
          </a:p>
        </p:txBody>
      </p:sp>
      <p:sp>
        <p:nvSpPr>
          <p:cNvPr id="5" name="ZoneTexte 4">
            <a:extLst>
              <a:ext uri="{FF2B5EF4-FFF2-40B4-BE49-F238E27FC236}">
                <a16:creationId xmlns:a16="http://schemas.microsoft.com/office/drawing/2014/main" id="{D24C1BEB-F174-A189-0601-0F4079350ECF}"/>
              </a:ext>
            </a:extLst>
          </p:cNvPr>
          <p:cNvSpPr txBox="1"/>
          <p:nvPr/>
        </p:nvSpPr>
        <p:spPr>
          <a:xfrm>
            <a:off x="885824" y="1625365"/>
            <a:ext cx="25431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8A1B59"/>
                </a:solidFill>
                <a:effectLst/>
                <a:uFillTx/>
                <a:latin typeface="+mn-lt"/>
                <a:ea typeface="+mn-ea"/>
                <a:cs typeface="+mn-cs"/>
                <a:sym typeface="Calibri"/>
              </a:rPr>
              <a:t>Résultats pour l’ensemble des OI sur le territoire </a:t>
            </a:r>
          </a:p>
        </p:txBody>
      </p:sp>
      <p:sp>
        <p:nvSpPr>
          <p:cNvPr id="7" name="ZoneTexte 6">
            <a:extLst>
              <a:ext uri="{FF2B5EF4-FFF2-40B4-BE49-F238E27FC236}">
                <a16:creationId xmlns:a16="http://schemas.microsoft.com/office/drawing/2014/main" id="{71499908-0F57-FA16-2D35-479E2CC84CEA}"/>
              </a:ext>
            </a:extLst>
          </p:cNvPr>
          <p:cNvSpPr txBox="1"/>
          <p:nvPr/>
        </p:nvSpPr>
        <p:spPr>
          <a:xfrm>
            <a:off x="5170549" y="1398557"/>
            <a:ext cx="276225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8A1B59"/>
                </a:solidFill>
                <a:effectLst/>
                <a:uFillTx/>
                <a:latin typeface="+mn-lt"/>
                <a:ea typeface="+mn-ea"/>
                <a:cs typeface="+mn-cs"/>
                <a:sym typeface="Calibri"/>
              </a:rPr>
              <a:t>Résultats par maison mère</a:t>
            </a:r>
          </a:p>
        </p:txBody>
      </p:sp>
      <p:pic>
        <p:nvPicPr>
          <p:cNvPr id="9" name="Image 8">
            <a:extLst>
              <a:ext uri="{FF2B5EF4-FFF2-40B4-BE49-F238E27FC236}">
                <a16:creationId xmlns:a16="http://schemas.microsoft.com/office/drawing/2014/main" id="{2439918D-64B9-80FB-6823-9EE6973B0ED0}"/>
              </a:ext>
            </a:extLst>
          </p:cNvPr>
          <p:cNvPicPr>
            <a:picLocks noChangeAspect="1"/>
          </p:cNvPicPr>
          <p:nvPr/>
        </p:nvPicPr>
        <p:blipFill>
          <a:blip r:embed="rId2"/>
          <a:stretch>
            <a:fillRect/>
          </a:stretch>
        </p:blipFill>
        <p:spPr>
          <a:xfrm>
            <a:off x="4290042" y="1928930"/>
            <a:ext cx="3333750" cy="2514600"/>
          </a:xfrm>
          <a:prstGeom prst="rect">
            <a:avLst/>
          </a:prstGeom>
        </p:spPr>
      </p:pic>
      <p:pic>
        <p:nvPicPr>
          <p:cNvPr id="10" name="Image 9">
            <a:extLst>
              <a:ext uri="{FF2B5EF4-FFF2-40B4-BE49-F238E27FC236}">
                <a16:creationId xmlns:a16="http://schemas.microsoft.com/office/drawing/2014/main" id="{AA5A4BF9-B72D-8EF7-2BEB-C7B54E87CF99}"/>
              </a:ext>
            </a:extLst>
          </p:cNvPr>
          <p:cNvPicPr>
            <a:picLocks noChangeAspect="1"/>
          </p:cNvPicPr>
          <p:nvPr/>
        </p:nvPicPr>
        <p:blipFill>
          <a:blip r:embed="rId3"/>
          <a:stretch>
            <a:fillRect/>
          </a:stretch>
        </p:blipFill>
        <p:spPr>
          <a:xfrm>
            <a:off x="7932800" y="2324960"/>
            <a:ext cx="561975" cy="1933575"/>
          </a:xfrm>
          <a:prstGeom prst="rect">
            <a:avLst/>
          </a:prstGeom>
        </p:spPr>
      </p:pic>
    </p:spTree>
    <p:extLst>
      <p:ext uri="{BB962C8B-B14F-4D97-AF65-F5344CB8AC3E}">
        <p14:creationId xmlns:p14="http://schemas.microsoft.com/office/powerpoint/2010/main" val="9624128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CB162-C7AA-F6C5-35FD-449F397BB57A}"/>
              </a:ext>
            </a:extLst>
          </p:cNvPr>
          <p:cNvSpPr>
            <a:spLocks noGrp="1"/>
          </p:cNvSpPr>
          <p:nvPr>
            <p:ph type="title"/>
          </p:nvPr>
        </p:nvSpPr>
        <p:spPr/>
        <p:txBody>
          <a:bodyPr>
            <a:normAutofit/>
          </a:bodyPr>
          <a:lstStyle/>
          <a:p>
            <a:r>
              <a:rPr lang="fr-FR" sz="3200" dirty="0"/>
              <a:t>Évolution de la QS SAV</a:t>
            </a:r>
          </a:p>
        </p:txBody>
      </p:sp>
      <p:sp>
        <p:nvSpPr>
          <p:cNvPr id="3" name="Espace réservé du texte 2">
            <a:extLst>
              <a:ext uri="{FF2B5EF4-FFF2-40B4-BE49-F238E27FC236}">
                <a16:creationId xmlns:a16="http://schemas.microsoft.com/office/drawing/2014/main" id="{22B9C44F-10D2-F0C5-23D5-CCEA9430178F}"/>
              </a:ext>
            </a:extLst>
          </p:cNvPr>
          <p:cNvSpPr>
            <a:spLocks noGrp="1"/>
          </p:cNvSpPr>
          <p:nvPr>
            <p:ph type="body" idx="1"/>
          </p:nvPr>
        </p:nvSpPr>
        <p:spPr>
          <a:xfrm>
            <a:off x="457199" y="5174936"/>
            <a:ext cx="7964935" cy="511490"/>
          </a:xfrm>
        </p:spPr>
        <p:txBody>
          <a:bodyPr>
            <a:normAutofit fontScale="92500" lnSpcReduction="20000"/>
          </a:bodyPr>
          <a:lstStyle/>
          <a:p>
            <a:pPr marL="0" indent="0">
              <a:buNone/>
            </a:pPr>
            <a:r>
              <a:rPr lang="fr-FR" sz="1800" dirty="0">
                <a:solidFill>
                  <a:srgbClr val="8A1B59"/>
                </a:solidFill>
              </a:rPr>
              <a:t>Pour le SAV l’amélioration entre mars 2022 et juillet 2025 est assez nette, mais les disparités sont grandes entre maisons mères</a:t>
            </a:r>
          </a:p>
        </p:txBody>
      </p:sp>
      <p:graphicFrame>
        <p:nvGraphicFramePr>
          <p:cNvPr id="4" name="Tableau 3">
            <a:extLst>
              <a:ext uri="{FF2B5EF4-FFF2-40B4-BE49-F238E27FC236}">
                <a16:creationId xmlns:a16="http://schemas.microsoft.com/office/drawing/2014/main" id="{ED1669D5-CCA3-2173-C8E9-966645562B8D}"/>
              </a:ext>
            </a:extLst>
          </p:cNvPr>
          <p:cNvGraphicFramePr>
            <a:graphicFrameLocks noGrp="1"/>
          </p:cNvGraphicFramePr>
          <p:nvPr>
            <p:extLst>
              <p:ext uri="{D42A27DB-BD31-4B8C-83A1-F6EECF244321}">
                <p14:modId xmlns:p14="http://schemas.microsoft.com/office/powerpoint/2010/main" val="3576607323"/>
              </p:ext>
            </p:extLst>
          </p:nvPr>
        </p:nvGraphicFramePr>
        <p:xfrm>
          <a:off x="721865" y="2627718"/>
          <a:ext cx="3314700" cy="1371600"/>
        </p:xfrm>
        <a:graphic>
          <a:graphicData uri="http://schemas.openxmlformats.org/drawingml/2006/table">
            <a:tbl>
              <a:tblPr/>
              <a:tblGrid>
                <a:gridCol w="1790700">
                  <a:extLst>
                    <a:ext uri="{9D8B030D-6E8A-4147-A177-3AD203B41FA5}">
                      <a16:colId xmlns:a16="http://schemas.microsoft.com/office/drawing/2014/main" val="3165239923"/>
                    </a:ext>
                  </a:extLst>
                </a:gridCol>
                <a:gridCol w="762000">
                  <a:extLst>
                    <a:ext uri="{9D8B030D-6E8A-4147-A177-3AD203B41FA5}">
                      <a16:colId xmlns:a16="http://schemas.microsoft.com/office/drawing/2014/main" val="3419852515"/>
                    </a:ext>
                  </a:extLst>
                </a:gridCol>
                <a:gridCol w="762000">
                  <a:extLst>
                    <a:ext uri="{9D8B030D-6E8A-4147-A177-3AD203B41FA5}">
                      <a16:colId xmlns:a16="http://schemas.microsoft.com/office/drawing/2014/main" val="1263519669"/>
                    </a:ext>
                  </a:extLst>
                </a:gridCol>
              </a:tblGrid>
              <a:tr h="200025">
                <a:tc>
                  <a:txBody>
                    <a:bodyPr/>
                    <a:lstStyle/>
                    <a:p>
                      <a:pPr algn="l" fontAlgn="b">
                        <a:buNone/>
                      </a:pPr>
                      <a:r>
                        <a:rPr lang="fr-FR" sz="11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000000"/>
                          </a:solidFill>
                          <a:effectLst/>
                          <a:latin typeface="Aptos Narrow" panose="020B0004020202020204" pitchFamily="34" charset="0"/>
                        </a:rPr>
                        <a:t>mars-22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310063456"/>
                  </a:ext>
                </a:extLst>
              </a:tr>
              <a:tr h="600075">
                <a:tc>
                  <a:txBody>
                    <a:bodyPr/>
                    <a:lstStyle/>
                    <a:p>
                      <a:pPr algn="l" rtl="0" fontAlgn="ctr">
                        <a:buNone/>
                      </a:pPr>
                      <a:r>
                        <a:rPr lang="fr-FR" sz="1200" b="0" i="0" u="none" strike="noStrike">
                          <a:solidFill>
                            <a:srgbClr val="8A1B59"/>
                          </a:solidFill>
                          <a:effectLst/>
                          <a:latin typeface="Aptos Narrow" panose="020B0004020202020204" pitchFamily="34" charset="0"/>
                        </a:rPr>
                        <a:t>Nb. moyen d'indicateurs SAV  conformes aux seuils ARCEP sur  8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857569870"/>
                  </a:ext>
                </a:extLst>
              </a:tr>
              <a:tr h="381000">
                <a:tc>
                  <a:txBody>
                    <a:bodyPr/>
                    <a:lstStyle/>
                    <a:p>
                      <a:pPr algn="r" fontAlgn="ctr">
                        <a:buNone/>
                      </a:pPr>
                      <a:r>
                        <a:rPr lang="fr-FR" sz="1100" b="0" i="0" u="none" strike="noStrike">
                          <a:solidFill>
                            <a:srgbClr val="8A1B59"/>
                          </a:solidFill>
                          <a:effectLst/>
                          <a:latin typeface="Aptos Narrow" panose="020B0004020202020204" pitchFamily="34" charset="0"/>
                        </a:rPr>
                        <a:t>Nombre total d'indicateurs conformes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494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1312711969"/>
                  </a:ext>
                </a:extLst>
              </a:tr>
              <a:tr h="190500">
                <a:tc>
                  <a:txBody>
                    <a:bodyPr/>
                    <a:lstStyle/>
                    <a:p>
                      <a:pPr algn="r" fontAlgn="ctr">
                        <a:buNone/>
                      </a:pPr>
                      <a:r>
                        <a:rPr lang="fr-FR" sz="1100" b="0" i="0" u="none" strike="noStrike">
                          <a:solidFill>
                            <a:srgbClr val="8A1B59"/>
                          </a:solidFill>
                          <a:effectLst/>
                          <a:latin typeface="Aptos Narrow" panose="020B0004020202020204" pitchFamily="34" charset="0"/>
                        </a:rPr>
                        <a:t>Note moyenne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8,5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11,7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831564596"/>
                  </a:ext>
                </a:extLst>
              </a:tr>
            </a:tbl>
          </a:graphicData>
        </a:graphic>
      </p:graphicFrame>
      <p:sp>
        <p:nvSpPr>
          <p:cNvPr id="6" name="Espace réservé du numéro de diapositive 5">
            <a:extLst>
              <a:ext uri="{FF2B5EF4-FFF2-40B4-BE49-F238E27FC236}">
                <a16:creationId xmlns:a16="http://schemas.microsoft.com/office/drawing/2014/main" id="{8E0596B3-526F-6661-841B-9A922F4224B8}"/>
              </a:ext>
            </a:extLst>
          </p:cNvPr>
          <p:cNvSpPr>
            <a:spLocks noGrp="1"/>
          </p:cNvSpPr>
          <p:nvPr>
            <p:ph type="sldNum" sz="quarter" idx="2"/>
          </p:nvPr>
        </p:nvSpPr>
        <p:spPr/>
        <p:txBody>
          <a:bodyPr/>
          <a:lstStyle/>
          <a:p>
            <a:fld id="{86CB4B4D-7CA3-9044-876B-883B54F8677D}" type="slidenum">
              <a:rPr lang="fr-FR" smtClean="0"/>
              <a:t>7</a:t>
            </a:fld>
            <a:endParaRPr lang="fr-FR" dirty="0"/>
          </a:p>
        </p:txBody>
      </p:sp>
      <p:sp>
        <p:nvSpPr>
          <p:cNvPr id="7" name="ZoneTexte 6">
            <a:extLst>
              <a:ext uri="{FF2B5EF4-FFF2-40B4-BE49-F238E27FC236}">
                <a16:creationId xmlns:a16="http://schemas.microsoft.com/office/drawing/2014/main" id="{F7FD8146-8A8A-E9DD-DA2D-C0BC754733F8}"/>
              </a:ext>
            </a:extLst>
          </p:cNvPr>
          <p:cNvSpPr txBox="1"/>
          <p:nvPr/>
        </p:nvSpPr>
        <p:spPr>
          <a:xfrm>
            <a:off x="4971495" y="1649908"/>
            <a:ext cx="29723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8A1B59"/>
                </a:solidFill>
                <a:effectLst/>
                <a:uFillTx/>
                <a:latin typeface="+mn-lt"/>
                <a:ea typeface="+mn-ea"/>
                <a:cs typeface="+mn-cs"/>
                <a:sym typeface="Calibri"/>
              </a:rPr>
              <a:t>Résultats par maison mère</a:t>
            </a:r>
          </a:p>
        </p:txBody>
      </p:sp>
      <p:sp>
        <p:nvSpPr>
          <p:cNvPr id="8" name="ZoneTexte 7">
            <a:extLst>
              <a:ext uri="{FF2B5EF4-FFF2-40B4-BE49-F238E27FC236}">
                <a16:creationId xmlns:a16="http://schemas.microsoft.com/office/drawing/2014/main" id="{37F0BB14-9CB3-33E9-A952-882B4C8A97C6}"/>
              </a:ext>
            </a:extLst>
          </p:cNvPr>
          <p:cNvSpPr txBox="1"/>
          <p:nvPr/>
        </p:nvSpPr>
        <p:spPr>
          <a:xfrm>
            <a:off x="1107627" y="1649908"/>
            <a:ext cx="25431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8A1B59"/>
                </a:solidFill>
                <a:effectLst/>
                <a:uFillTx/>
                <a:latin typeface="+mn-lt"/>
                <a:ea typeface="+mn-ea"/>
                <a:cs typeface="+mn-cs"/>
                <a:sym typeface="Calibri"/>
              </a:rPr>
              <a:t>Résultats pour l’ensemble des OI sur le territoire </a:t>
            </a:r>
          </a:p>
        </p:txBody>
      </p:sp>
      <p:pic>
        <p:nvPicPr>
          <p:cNvPr id="9" name="Image 8">
            <a:extLst>
              <a:ext uri="{FF2B5EF4-FFF2-40B4-BE49-F238E27FC236}">
                <a16:creationId xmlns:a16="http://schemas.microsoft.com/office/drawing/2014/main" id="{F408AD66-600E-21D4-38F3-F4D689D5F41B}"/>
              </a:ext>
            </a:extLst>
          </p:cNvPr>
          <p:cNvPicPr>
            <a:picLocks noChangeAspect="1"/>
          </p:cNvPicPr>
          <p:nvPr/>
        </p:nvPicPr>
        <p:blipFill>
          <a:blip r:embed="rId2"/>
          <a:stretch>
            <a:fillRect/>
          </a:stretch>
        </p:blipFill>
        <p:spPr>
          <a:xfrm>
            <a:off x="4572000" y="2008593"/>
            <a:ext cx="3333750" cy="2609850"/>
          </a:xfrm>
          <a:prstGeom prst="rect">
            <a:avLst/>
          </a:prstGeom>
        </p:spPr>
      </p:pic>
      <p:pic>
        <p:nvPicPr>
          <p:cNvPr id="11" name="Image 10">
            <a:extLst>
              <a:ext uri="{FF2B5EF4-FFF2-40B4-BE49-F238E27FC236}">
                <a16:creationId xmlns:a16="http://schemas.microsoft.com/office/drawing/2014/main" id="{97FCD221-D64C-9252-E303-B0F619CF30CB}"/>
              </a:ext>
            </a:extLst>
          </p:cNvPr>
          <p:cNvPicPr>
            <a:picLocks noChangeAspect="1"/>
          </p:cNvPicPr>
          <p:nvPr/>
        </p:nvPicPr>
        <p:blipFill>
          <a:blip r:embed="rId3"/>
          <a:stretch>
            <a:fillRect/>
          </a:stretch>
        </p:blipFill>
        <p:spPr>
          <a:xfrm>
            <a:off x="8188309" y="2515478"/>
            <a:ext cx="561975" cy="1933575"/>
          </a:xfrm>
          <a:prstGeom prst="rect">
            <a:avLst/>
          </a:prstGeom>
        </p:spPr>
      </p:pic>
    </p:spTree>
    <p:extLst>
      <p:ext uri="{BB962C8B-B14F-4D97-AF65-F5344CB8AC3E}">
        <p14:creationId xmlns:p14="http://schemas.microsoft.com/office/powerpoint/2010/main" val="19464823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0163-E7BB-3AC9-5EDE-914862195BB6}"/>
              </a:ext>
            </a:extLst>
          </p:cNvPr>
          <p:cNvSpPr>
            <a:spLocks noGrp="1"/>
          </p:cNvSpPr>
          <p:nvPr>
            <p:ph type="title"/>
          </p:nvPr>
        </p:nvSpPr>
        <p:spPr/>
        <p:txBody>
          <a:bodyPr>
            <a:normAutofit/>
          </a:bodyPr>
          <a:lstStyle/>
          <a:p>
            <a:r>
              <a:rPr lang="fr-FR" sz="3200" dirty="0"/>
              <a:t>Évolution du taux de </a:t>
            </a:r>
            <a:br>
              <a:rPr lang="fr-FR" sz="3200" dirty="0"/>
            </a:br>
            <a:r>
              <a:rPr lang="fr-FR" sz="3200" dirty="0"/>
              <a:t>signalisation sur parc (NRO-DTIO) </a:t>
            </a:r>
          </a:p>
        </p:txBody>
      </p:sp>
      <p:sp>
        <p:nvSpPr>
          <p:cNvPr id="3" name="Espace réservé du texte 2">
            <a:extLst>
              <a:ext uri="{FF2B5EF4-FFF2-40B4-BE49-F238E27FC236}">
                <a16:creationId xmlns:a16="http://schemas.microsoft.com/office/drawing/2014/main" id="{7E614FA5-FF0B-669C-445D-B0208D9A8A53}"/>
              </a:ext>
            </a:extLst>
          </p:cNvPr>
          <p:cNvSpPr>
            <a:spLocks noGrp="1"/>
          </p:cNvSpPr>
          <p:nvPr>
            <p:ph type="body" idx="1"/>
          </p:nvPr>
        </p:nvSpPr>
        <p:spPr>
          <a:xfrm>
            <a:off x="614625" y="4787423"/>
            <a:ext cx="4114538" cy="848677"/>
          </a:xfrm>
        </p:spPr>
        <p:txBody>
          <a:bodyPr>
            <a:normAutofit fontScale="92500" lnSpcReduction="20000"/>
          </a:bodyPr>
          <a:lstStyle/>
          <a:p>
            <a:pPr marL="0" indent="0">
              <a:buNone/>
            </a:pPr>
            <a:r>
              <a:rPr lang="fr-FR" sz="2000" dirty="0">
                <a:solidFill>
                  <a:srgbClr val="8A1B59"/>
                </a:solidFill>
              </a:rPr>
              <a:t>Sur cet indicateur, </a:t>
            </a:r>
            <a:br>
              <a:rPr lang="fr-FR" sz="2000" dirty="0">
                <a:solidFill>
                  <a:srgbClr val="8A1B59"/>
                </a:solidFill>
              </a:rPr>
            </a:br>
            <a:r>
              <a:rPr lang="fr-FR" sz="2000" dirty="0">
                <a:solidFill>
                  <a:srgbClr val="8A1B59"/>
                </a:solidFill>
              </a:rPr>
              <a:t>l’objectif de qualité fixé est très largement tenu</a:t>
            </a:r>
          </a:p>
        </p:txBody>
      </p:sp>
      <p:graphicFrame>
        <p:nvGraphicFramePr>
          <p:cNvPr id="6" name="Tableau 5">
            <a:extLst>
              <a:ext uri="{FF2B5EF4-FFF2-40B4-BE49-F238E27FC236}">
                <a16:creationId xmlns:a16="http://schemas.microsoft.com/office/drawing/2014/main" id="{A6BE425D-46E1-E1F9-B753-2B1019C002DD}"/>
              </a:ext>
            </a:extLst>
          </p:cNvPr>
          <p:cNvGraphicFramePr>
            <a:graphicFrameLocks noGrp="1"/>
          </p:cNvGraphicFramePr>
          <p:nvPr>
            <p:extLst>
              <p:ext uri="{D42A27DB-BD31-4B8C-83A1-F6EECF244321}">
                <p14:modId xmlns:p14="http://schemas.microsoft.com/office/powerpoint/2010/main" val="2987717977"/>
              </p:ext>
            </p:extLst>
          </p:nvPr>
        </p:nvGraphicFramePr>
        <p:xfrm>
          <a:off x="5471049" y="4687410"/>
          <a:ext cx="2859966" cy="948690"/>
        </p:xfrm>
        <a:graphic>
          <a:graphicData uri="http://schemas.openxmlformats.org/drawingml/2006/table">
            <a:tbl>
              <a:tblPr/>
              <a:tblGrid>
                <a:gridCol w="1335966">
                  <a:extLst>
                    <a:ext uri="{9D8B030D-6E8A-4147-A177-3AD203B41FA5}">
                      <a16:colId xmlns:a16="http://schemas.microsoft.com/office/drawing/2014/main" val="2915114360"/>
                    </a:ext>
                  </a:extLst>
                </a:gridCol>
                <a:gridCol w="762000">
                  <a:extLst>
                    <a:ext uri="{9D8B030D-6E8A-4147-A177-3AD203B41FA5}">
                      <a16:colId xmlns:a16="http://schemas.microsoft.com/office/drawing/2014/main" val="1961074800"/>
                    </a:ext>
                  </a:extLst>
                </a:gridCol>
                <a:gridCol w="762000">
                  <a:extLst>
                    <a:ext uri="{9D8B030D-6E8A-4147-A177-3AD203B41FA5}">
                      <a16:colId xmlns:a16="http://schemas.microsoft.com/office/drawing/2014/main" val="3290401723"/>
                    </a:ext>
                  </a:extLst>
                </a:gridCol>
              </a:tblGrid>
              <a:tr h="200025">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039529087"/>
                  </a:ext>
                </a:extLst>
              </a:tr>
              <a:tr h="458605">
                <a:tc>
                  <a:txBody>
                    <a:bodyPr/>
                    <a:lstStyle/>
                    <a:p>
                      <a:pPr algn="l" rtl="0" fontAlgn="ctr">
                        <a:buNone/>
                      </a:pPr>
                      <a:r>
                        <a:rPr lang="fr-FR" sz="1200" b="0" i="0" u="none" strike="noStrike" dirty="0">
                          <a:solidFill>
                            <a:srgbClr val="8A1B59"/>
                          </a:solidFill>
                          <a:effectLst/>
                          <a:latin typeface="Aptos Narrow" panose="020B0004020202020204" pitchFamily="34" charset="0"/>
                        </a:rPr>
                        <a:t>Nb. moyen d'OI conformes au seuil ARCEP de 1%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78/82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79/79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3002817204"/>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95%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3157340552"/>
                  </a:ext>
                </a:extLst>
              </a:tr>
            </a:tbl>
          </a:graphicData>
        </a:graphic>
      </p:graphicFrame>
      <p:sp>
        <p:nvSpPr>
          <p:cNvPr id="7" name="Espace réservé du numéro de diapositive 6">
            <a:extLst>
              <a:ext uri="{FF2B5EF4-FFF2-40B4-BE49-F238E27FC236}">
                <a16:creationId xmlns:a16="http://schemas.microsoft.com/office/drawing/2014/main" id="{93ABC492-C9D2-A9C3-D112-8594E85DF9D7}"/>
              </a:ext>
            </a:extLst>
          </p:cNvPr>
          <p:cNvSpPr>
            <a:spLocks noGrp="1"/>
          </p:cNvSpPr>
          <p:nvPr>
            <p:ph type="sldNum" sz="quarter" idx="2"/>
          </p:nvPr>
        </p:nvSpPr>
        <p:spPr/>
        <p:txBody>
          <a:bodyPr/>
          <a:lstStyle/>
          <a:p>
            <a:fld id="{86CB4B4D-7CA3-9044-876B-883B54F8677D}" type="slidenum">
              <a:rPr lang="fr-FR" smtClean="0"/>
              <a:t>8</a:t>
            </a:fld>
            <a:endParaRPr lang="fr-FR" dirty="0"/>
          </a:p>
        </p:txBody>
      </p:sp>
      <p:graphicFrame>
        <p:nvGraphicFramePr>
          <p:cNvPr id="4" name="Tableau 3">
            <a:extLst>
              <a:ext uri="{FF2B5EF4-FFF2-40B4-BE49-F238E27FC236}">
                <a16:creationId xmlns:a16="http://schemas.microsoft.com/office/drawing/2014/main" id="{01020A8E-5EE9-947D-C02E-2F928D58C15C}"/>
              </a:ext>
            </a:extLst>
          </p:cNvPr>
          <p:cNvGraphicFramePr>
            <a:graphicFrameLocks noGrp="1"/>
          </p:cNvGraphicFramePr>
          <p:nvPr>
            <p:extLst>
              <p:ext uri="{D42A27DB-BD31-4B8C-83A1-F6EECF244321}">
                <p14:modId xmlns:p14="http://schemas.microsoft.com/office/powerpoint/2010/main" val="174031617"/>
              </p:ext>
            </p:extLst>
          </p:nvPr>
        </p:nvGraphicFramePr>
        <p:xfrm>
          <a:off x="323774" y="1892225"/>
          <a:ext cx="3594100" cy="2697480"/>
        </p:xfrm>
        <a:graphic>
          <a:graphicData uri="http://schemas.openxmlformats.org/drawingml/2006/table">
            <a:tbl>
              <a:tblPr/>
              <a:tblGrid>
                <a:gridCol w="2070100">
                  <a:extLst>
                    <a:ext uri="{9D8B030D-6E8A-4147-A177-3AD203B41FA5}">
                      <a16:colId xmlns:a16="http://schemas.microsoft.com/office/drawing/2014/main" val="2814304589"/>
                    </a:ext>
                  </a:extLst>
                </a:gridCol>
                <a:gridCol w="762000">
                  <a:extLst>
                    <a:ext uri="{9D8B030D-6E8A-4147-A177-3AD203B41FA5}">
                      <a16:colId xmlns:a16="http://schemas.microsoft.com/office/drawing/2014/main" val="3073726934"/>
                    </a:ext>
                  </a:extLst>
                </a:gridCol>
                <a:gridCol w="762000">
                  <a:extLst>
                    <a:ext uri="{9D8B030D-6E8A-4147-A177-3AD203B41FA5}">
                      <a16:colId xmlns:a16="http://schemas.microsoft.com/office/drawing/2014/main" val="3095185564"/>
                    </a:ext>
                  </a:extLst>
                </a:gridCol>
              </a:tblGrid>
              <a:tr h="4381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17 : Taux de signalisations sur parc (NRO-DTIO) sur une période d’un mois (seuil plafond de 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04969793"/>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6609868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64876718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78307022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86510039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51953630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57211421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62841267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41635845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0,8%</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0,4%</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422007705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90420152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1,8%</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1BA27"/>
                    </a:solid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3226174023"/>
                  </a:ext>
                </a:extLst>
              </a:tr>
            </a:tbl>
          </a:graphicData>
        </a:graphic>
      </p:graphicFrame>
      <p:graphicFrame>
        <p:nvGraphicFramePr>
          <p:cNvPr id="5" name="Tableau 4">
            <a:extLst>
              <a:ext uri="{FF2B5EF4-FFF2-40B4-BE49-F238E27FC236}">
                <a16:creationId xmlns:a16="http://schemas.microsoft.com/office/drawing/2014/main" id="{714811CD-EF96-DDE0-36E1-0B52762544A8}"/>
              </a:ext>
            </a:extLst>
          </p:cNvPr>
          <p:cNvGraphicFramePr>
            <a:graphicFrameLocks noGrp="1"/>
          </p:cNvGraphicFramePr>
          <p:nvPr>
            <p:extLst>
              <p:ext uri="{D42A27DB-BD31-4B8C-83A1-F6EECF244321}">
                <p14:modId xmlns:p14="http://schemas.microsoft.com/office/powerpoint/2010/main" val="667125268"/>
              </p:ext>
            </p:extLst>
          </p:nvPr>
        </p:nvGraphicFramePr>
        <p:xfrm>
          <a:off x="4095750" y="2346626"/>
          <a:ext cx="952500" cy="1914525"/>
        </p:xfrm>
        <a:graphic>
          <a:graphicData uri="http://schemas.openxmlformats.org/drawingml/2006/table">
            <a:tbl>
              <a:tblPr/>
              <a:tblGrid>
                <a:gridCol w="457200">
                  <a:extLst>
                    <a:ext uri="{9D8B030D-6E8A-4147-A177-3AD203B41FA5}">
                      <a16:colId xmlns:a16="http://schemas.microsoft.com/office/drawing/2014/main" val="1726970477"/>
                    </a:ext>
                  </a:extLst>
                </a:gridCol>
                <a:gridCol w="495300">
                  <a:extLst>
                    <a:ext uri="{9D8B030D-6E8A-4147-A177-3AD203B41FA5}">
                      <a16:colId xmlns:a16="http://schemas.microsoft.com/office/drawing/2014/main" val="2795881926"/>
                    </a:ext>
                  </a:extLst>
                </a:gridCol>
              </a:tblGrid>
              <a:tr h="200025">
                <a:tc gridSpan="2">
                  <a:txBody>
                    <a:bodyPr/>
                    <a:lstStyle/>
                    <a:p>
                      <a:pPr algn="ctr" fontAlgn="ctr">
                        <a:buNone/>
                      </a:pPr>
                      <a:r>
                        <a:rPr lang="fr-FR" sz="1100" b="0" i="0" u="none" strike="noStrike" dirty="0">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347264420"/>
                  </a:ext>
                </a:extLst>
              </a:tr>
              <a:tr h="190500">
                <a:tc>
                  <a:txBody>
                    <a:bodyPr/>
                    <a:lstStyle/>
                    <a:p>
                      <a:pPr algn="ctr" fontAlgn="b">
                        <a:buNone/>
                      </a:pPr>
                      <a:r>
                        <a:rPr lang="fr-FR" sz="1100" b="0" i="0" u="none" strike="noStrike" dirty="0">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764840198"/>
                  </a:ext>
                </a:extLst>
              </a:tr>
              <a:tr h="190500">
                <a:tc>
                  <a:txBody>
                    <a:bodyPr/>
                    <a:lstStyle/>
                    <a:p>
                      <a:pPr algn="ctr" fontAlgn="b">
                        <a:buNone/>
                      </a:pPr>
                      <a:r>
                        <a:rPr lang="fr-FR" sz="1100" b="0" i="0" u="none" strike="noStrike" dirty="0">
                          <a:solidFill>
                            <a:srgbClr val="8A1B59"/>
                          </a:solidFill>
                          <a:effectLst/>
                          <a:latin typeface="Aptos Narrow" panose="020B0004020202020204" pitchFamily="34" charset="0"/>
                        </a:rPr>
                        <a:t>1%</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276879534"/>
                  </a:ext>
                </a:extLst>
              </a:tr>
              <a:tr h="190500">
                <a:tc>
                  <a:txBody>
                    <a:bodyPr/>
                    <a:lstStyle/>
                    <a:p>
                      <a:pPr algn="ctr" fontAlgn="b">
                        <a:buNone/>
                      </a:pPr>
                      <a:r>
                        <a:rPr lang="fr-FR" sz="1100" b="0" i="0" u="none" strike="noStrike" dirty="0">
                          <a:solidFill>
                            <a:srgbClr val="8A1B59"/>
                          </a:solidFill>
                          <a:effectLst/>
                          <a:latin typeface="Aptos Narrow" panose="020B0004020202020204" pitchFamily="34" charset="0"/>
                        </a:rPr>
                        <a:t>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22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2905986946"/>
                  </a:ext>
                </a:extLst>
              </a:tr>
              <a:tr h="190500">
                <a:tc>
                  <a:txBody>
                    <a:bodyPr/>
                    <a:lstStyle/>
                    <a:p>
                      <a:pPr algn="ctr" fontAlgn="b">
                        <a:buNone/>
                      </a:pPr>
                      <a:r>
                        <a:rPr lang="fr-FR" sz="1100" b="0" i="0" u="none" strike="noStrike" dirty="0">
                          <a:solidFill>
                            <a:srgbClr val="8A1B59"/>
                          </a:solidFill>
                          <a:effectLst/>
                          <a:latin typeface="Aptos Narrow" panose="020B0004020202020204" pitchFamily="34" charset="0"/>
                        </a:rPr>
                        <a:t>3%</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85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4261790966"/>
                  </a:ext>
                </a:extLst>
              </a:tr>
              <a:tr h="190500">
                <a:tc>
                  <a:txBody>
                    <a:bodyPr/>
                    <a:lstStyle/>
                    <a:p>
                      <a:pPr algn="l" fontAlgn="b">
                        <a:buNone/>
                      </a:pPr>
                      <a:r>
                        <a:rPr lang="fr-FR" sz="11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2929322323"/>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2112052791"/>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1234147525"/>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326968836"/>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274180882"/>
                  </a:ext>
                </a:extLst>
              </a:tr>
            </a:tbl>
          </a:graphicData>
        </a:graphic>
      </p:graphicFrame>
      <p:graphicFrame>
        <p:nvGraphicFramePr>
          <p:cNvPr id="8" name="Tableau 7">
            <a:extLst>
              <a:ext uri="{FF2B5EF4-FFF2-40B4-BE49-F238E27FC236}">
                <a16:creationId xmlns:a16="http://schemas.microsoft.com/office/drawing/2014/main" id="{3B4B1898-BBEB-337D-C5F3-80DE806E8F04}"/>
              </a:ext>
            </a:extLst>
          </p:cNvPr>
          <p:cNvGraphicFramePr>
            <a:graphicFrameLocks noGrp="1"/>
          </p:cNvGraphicFramePr>
          <p:nvPr>
            <p:extLst>
              <p:ext uri="{D42A27DB-BD31-4B8C-83A1-F6EECF244321}">
                <p14:modId xmlns:p14="http://schemas.microsoft.com/office/powerpoint/2010/main" val="2125599664"/>
              </p:ext>
            </p:extLst>
          </p:nvPr>
        </p:nvGraphicFramePr>
        <p:xfrm>
          <a:off x="5226126" y="1892225"/>
          <a:ext cx="3594100" cy="2697480"/>
        </p:xfrm>
        <a:graphic>
          <a:graphicData uri="http://schemas.openxmlformats.org/drawingml/2006/table">
            <a:tbl>
              <a:tblPr/>
              <a:tblGrid>
                <a:gridCol w="2070100">
                  <a:extLst>
                    <a:ext uri="{9D8B030D-6E8A-4147-A177-3AD203B41FA5}">
                      <a16:colId xmlns:a16="http://schemas.microsoft.com/office/drawing/2014/main" val="3560587647"/>
                    </a:ext>
                  </a:extLst>
                </a:gridCol>
                <a:gridCol w="762000">
                  <a:extLst>
                    <a:ext uri="{9D8B030D-6E8A-4147-A177-3AD203B41FA5}">
                      <a16:colId xmlns:a16="http://schemas.microsoft.com/office/drawing/2014/main" val="2821793314"/>
                    </a:ext>
                  </a:extLst>
                </a:gridCol>
                <a:gridCol w="762000">
                  <a:extLst>
                    <a:ext uri="{9D8B030D-6E8A-4147-A177-3AD203B41FA5}">
                      <a16:colId xmlns:a16="http://schemas.microsoft.com/office/drawing/2014/main" val="4220618690"/>
                    </a:ext>
                  </a:extLst>
                </a:gridCol>
              </a:tblGrid>
              <a:tr h="4381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17 : Nombre d’OI avec cet indicateur conforme v/s nb total  par maison mère (seuil plafond de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77247184"/>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411754984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76456960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16/16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15/15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29670455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50113421"/>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524130524"/>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21/22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19/19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405332390"/>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42384935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16/16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16/16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26659321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7/9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9/9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297362864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14/14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57873426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571569699"/>
                  </a:ext>
                </a:extLst>
              </a:tr>
            </a:tbl>
          </a:graphicData>
        </a:graphic>
      </p:graphicFrame>
    </p:spTree>
    <p:extLst>
      <p:ext uri="{BB962C8B-B14F-4D97-AF65-F5344CB8AC3E}">
        <p14:creationId xmlns:p14="http://schemas.microsoft.com/office/powerpoint/2010/main" val="23245194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F09EF-5D6A-6E4E-B8F8-20C65F95C24D}"/>
              </a:ext>
            </a:extLst>
          </p:cNvPr>
          <p:cNvSpPr>
            <a:spLocks noGrp="1"/>
          </p:cNvSpPr>
          <p:nvPr>
            <p:ph type="title"/>
          </p:nvPr>
        </p:nvSpPr>
        <p:spPr/>
        <p:txBody>
          <a:bodyPr>
            <a:noAutofit/>
          </a:bodyPr>
          <a:lstStyle/>
          <a:p>
            <a:r>
              <a:rPr lang="fr-FR" sz="2400" dirty="0"/>
              <a:t>Évolution du taux de respect du délai de </a:t>
            </a:r>
            <a:br>
              <a:rPr lang="fr-FR" sz="2400" dirty="0"/>
            </a:br>
            <a:r>
              <a:rPr lang="fr-FR" sz="2400" dirty="0"/>
              <a:t>rétablissement des accès avec qualité de service renforcée</a:t>
            </a:r>
          </a:p>
        </p:txBody>
      </p:sp>
      <p:sp>
        <p:nvSpPr>
          <p:cNvPr id="3" name="Espace réservé du texte 2">
            <a:extLst>
              <a:ext uri="{FF2B5EF4-FFF2-40B4-BE49-F238E27FC236}">
                <a16:creationId xmlns:a16="http://schemas.microsoft.com/office/drawing/2014/main" id="{79FA4690-D508-569E-CBCC-7CE44BF1E11E}"/>
              </a:ext>
            </a:extLst>
          </p:cNvPr>
          <p:cNvSpPr>
            <a:spLocks noGrp="1"/>
          </p:cNvSpPr>
          <p:nvPr>
            <p:ph type="body" idx="1"/>
          </p:nvPr>
        </p:nvSpPr>
        <p:spPr>
          <a:xfrm>
            <a:off x="457200" y="5220070"/>
            <a:ext cx="4904913" cy="906093"/>
          </a:xfrm>
        </p:spPr>
        <p:txBody>
          <a:bodyPr>
            <a:normAutofit fontScale="70000" lnSpcReduction="20000"/>
          </a:bodyPr>
          <a:lstStyle/>
          <a:p>
            <a:pPr marL="0" indent="0">
              <a:buNone/>
            </a:pPr>
            <a:r>
              <a:rPr lang="fr-FR" dirty="0">
                <a:solidFill>
                  <a:srgbClr val="8A1B59"/>
                </a:solidFill>
              </a:rPr>
              <a:t>Si le respect du délai a progressé depuis le T3 2022, beaucoup trop d’OI restent loin du seuil défini par l’ARCEP.</a:t>
            </a:r>
          </a:p>
        </p:txBody>
      </p:sp>
      <p:sp>
        <p:nvSpPr>
          <p:cNvPr id="4" name="Espace réservé du numéro de diapositive 3">
            <a:extLst>
              <a:ext uri="{FF2B5EF4-FFF2-40B4-BE49-F238E27FC236}">
                <a16:creationId xmlns:a16="http://schemas.microsoft.com/office/drawing/2014/main" id="{3BF23B30-46BB-7B23-CE01-022420483D3A}"/>
              </a:ext>
            </a:extLst>
          </p:cNvPr>
          <p:cNvSpPr>
            <a:spLocks noGrp="1"/>
          </p:cNvSpPr>
          <p:nvPr>
            <p:ph type="sldNum" sz="quarter" idx="2"/>
          </p:nvPr>
        </p:nvSpPr>
        <p:spPr/>
        <p:txBody>
          <a:bodyPr/>
          <a:lstStyle/>
          <a:p>
            <a:fld id="{86CB4B4D-7CA3-9044-876B-883B54F8677D}" type="slidenum">
              <a:rPr lang="fr-FR" smtClean="0"/>
              <a:t>9</a:t>
            </a:fld>
            <a:endParaRPr lang="fr-FR" dirty="0"/>
          </a:p>
        </p:txBody>
      </p:sp>
      <p:graphicFrame>
        <p:nvGraphicFramePr>
          <p:cNvPr id="5" name="Tableau 4">
            <a:extLst>
              <a:ext uri="{FF2B5EF4-FFF2-40B4-BE49-F238E27FC236}">
                <a16:creationId xmlns:a16="http://schemas.microsoft.com/office/drawing/2014/main" id="{DD5DFF5C-6F45-376D-DAD3-A3FE103FDC41}"/>
              </a:ext>
            </a:extLst>
          </p:cNvPr>
          <p:cNvGraphicFramePr>
            <a:graphicFrameLocks noGrp="1"/>
          </p:cNvGraphicFramePr>
          <p:nvPr>
            <p:extLst>
              <p:ext uri="{D42A27DB-BD31-4B8C-83A1-F6EECF244321}">
                <p14:modId xmlns:p14="http://schemas.microsoft.com/office/powerpoint/2010/main" val="2014927365"/>
              </p:ext>
            </p:extLst>
          </p:nvPr>
        </p:nvGraphicFramePr>
        <p:xfrm>
          <a:off x="382788" y="1710485"/>
          <a:ext cx="3425733" cy="2849880"/>
        </p:xfrm>
        <a:graphic>
          <a:graphicData uri="http://schemas.openxmlformats.org/drawingml/2006/table">
            <a:tbl>
              <a:tblPr/>
              <a:tblGrid>
                <a:gridCol w="1901733">
                  <a:extLst>
                    <a:ext uri="{9D8B030D-6E8A-4147-A177-3AD203B41FA5}">
                      <a16:colId xmlns:a16="http://schemas.microsoft.com/office/drawing/2014/main" val="1827468265"/>
                    </a:ext>
                  </a:extLst>
                </a:gridCol>
                <a:gridCol w="762000">
                  <a:extLst>
                    <a:ext uri="{9D8B030D-6E8A-4147-A177-3AD203B41FA5}">
                      <a16:colId xmlns:a16="http://schemas.microsoft.com/office/drawing/2014/main" val="683992404"/>
                    </a:ext>
                  </a:extLst>
                </a:gridCol>
                <a:gridCol w="762000">
                  <a:extLst>
                    <a:ext uri="{9D8B030D-6E8A-4147-A177-3AD203B41FA5}">
                      <a16:colId xmlns:a16="http://schemas.microsoft.com/office/drawing/2014/main" val="2146622173"/>
                    </a:ext>
                  </a:extLst>
                </a:gridCol>
              </a:tblGrid>
              <a:tr h="590550">
                <a:tc gridSpan="3">
                  <a:txBody>
                    <a:bodyPr/>
                    <a:lstStyle/>
                    <a:p>
                      <a:pPr algn="ctr" rtl="0" fontAlgn="ctr">
                        <a:buNone/>
                      </a:pPr>
                      <a:r>
                        <a:rPr lang="fr-FR" sz="1200" b="0" i="0" u="none" strike="noStrike" dirty="0">
                          <a:solidFill>
                            <a:srgbClr val="8A1B59"/>
                          </a:solidFill>
                          <a:effectLst/>
                          <a:latin typeface="Aptos Narrow" panose="020B0004020202020204" pitchFamily="34" charset="0"/>
                        </a:rPr>
                        <a:t>Indicateur 19 : Taux de respect du délai de rétablissement des accès avec qualité de service renforcée (seuil plancher de 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46071039"/>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527723827"/>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352381041"/>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67%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DCD0F"/>
                    </a:solidFill>
                  </a:tcPr>
                </a:tc>
                <a:extLst>
                  <a:ext uri="{0D108BD9-81ED-4DB2-BD59-A6C34878D82A}">
                    <a16:rowId xmlns:a16="http://schemas.microsoft.com/office/drawing/2014/main" val="3110537023"/>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46%</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AF2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67%</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DCD0F"/>
                    </a:solidFill>
                  </a:tcPr>
                </a:tc>
                <a:extLst>
                  <a:ext uri="{0D108BD9-81ED-4DB2-BD59-A6C34878D82A}">
                    <a16:rowId xmlns:a16="http://schemas.microsoft.com/office/drawing/2014/main" val="226473360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33%</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59D37"/>
                    </a:solidFill>
                  </a:tcPr>
                </a:tc>
                <a:extLst>
                  <a:ext uri="{0D108BD9-81ED-4DB2-BD59-A6C34878D82A}">
                    <a16:rowId xmlns:a16="http://schemas.microsoft.com/office/drawing/2014/main" val="405174353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32%</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B39"/>
                    </a:solidFill>
                  </a:tcPr>
                </a:tc>
                <a:tc>
                  <a:txBody>
                    <a:bodyPr/>
                    <a:lstStyle/>
                    <a:p>
                      <a:pPr algn="ctr" fontAlgn="b">
                        <a:buNone/>
                      </a:pPr>
                      <a:r>
                        <a:rPr lang="fr-FR" sz="1100" b="0" i="0" u="none" strike="noStrike">
                          <a:solidFill>
                            <a:srgbClr val="8A1B59"/>
                          </a:solidFill>
                          <a:effectLst/>
                          <a:latin typeface="Aptos Narrow" panose="020B0004020202020204" pitchFamily="34" charset="0"/>
                        </a:rPr>
                        <a:t>29%</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7973D"/>
                    </a:solidFill>
                  </a:tcPr>
                </a:tc>
                <a:extLst>
                  <a:ext uri="{0D108BD9-81ED-4DB2-BD59-A6C34878D82A}">
                    <a16:rowId xmlns:a16="http://schemas.microsoft.com/office/drawing/2014/main" val="1183615405"/>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a:solidFill>
                            <a:srgbClr val="8A1B59"/>
                          </a:solidFill>
                          <a:effectLst/>
                          <a:latin typeface="Aptos Narrow" panose="020B0004020202020204" pitchFamily="34" charset="0"/>
                        </a:rPr>
                        <a:t>23%</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88E44"/>
                    </a:solidFill>
                  </a:tcPr>
                </a:tc>
                <a:extLst>
                  <a:ext uri="{0D108BD9-81ED-4DB2-BD59-A6C34878D82A}">
                    <a16:rowId xmlns:a16="http://schemas.microsoft.com/office/drawing/2014/main" val="35161056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13%</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7F50"/>
                    </a:solidFill>
                  </a:tcPr>
                </a:tc>
                <a:extLst>
                  <a:ext uri="{0D108BD9-81ED-4DB2-BD59-A6C34878D82A}">
                    <a16:rowId xmlns:a16="http://schemas.microsoft.com/office/drawing/2014/main" val="2180388862"/>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6E5F"/>
                    </a:solidFill>
                  </a:tcPr>
                </a:tc>
                <a:extLst>
                  <a:ext uri="{0D108BD9-81ED-4DB2-BD59-A6C34878D82A}">
                    <a16:rowId xmlns:a16="http://schemas.microsoft.com/office/drawing/2014/main" val="1191616378"/>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6E5F"/>
                    </a:solidFill>
                  </a:tcPr>
                </a:tc>
                <a:tc>
                  <a:txBody>
                    <a:bodyPr/>
                    <a:lstStyle/>
                    <a:p>
                      <a:pPr algn="ctr" fontAlgn="b">
                        <a:buNone/>
                      </a:pPr>
                      <a:r>
                        <a:rPr lang="fr-FR" sz="1100" b="0" i="0" u="none" strike="noStrike">
                          <a:solidFill>
                            <a:srgbClr val="8A1B59"/>
                          </a:solidFill>
                          <a:effectLst/>
                          <a:latin typeface="Aptos Narrow" panose="020B00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2450674319"/>
                  </a:ext>
                </a:extLst>
              </a:tr>
              <a:tr h="190500">
                <a:tc>
                  <a:txBody>
                    <a:bodyPr/>
                    <a:lstStyle/>
                    <a:p>
                      <a:pPr algn="l" fontAlgn="ctr">
                        <a:buNone/>
                      </a:pPr>
                      <a:r>
                        <a:rPr lang="fr-FR" sz="1100" b="0" i="0" u="none" strike="noStrike">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tc>
                  <a:txBody>
                    <a:bodyPr/>
                    <a:lstStyle/>
                    <a:p>
                      <a:pPr algn="ctr" fontAlgn="b">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79946033"/>
                  </a:ext>
                </a:extLst>
              </a:tr>
            </a:tbl>
          </a:graphicData>
        </a:graphic>
      </p:graphicFrame>
      <p:graphicFrame>
        <p:nvGraphicFramePr>
          <p:cNvPr id="6" name="Tableau 5">
            <a:extLst>
              <a:ext uri="{FF2B5EF4-FFF2-40B4-BE49-F238E27FC236}">
                <a16:creationId xmlns:a16="http://schemas.microsoft.com/office/drawing/2014/main" id="{DBF0601E-0772-339E-E0AF-EBBB4249EA91}"/>
              </a:ext>
            </a:extLst>
          </p:cNvPr>
          <p:cNvGraphicFramePr>
            <a:graphicFrameLocks noGrp="1"/>
          </p:cNvGraphicFramePr>
          <p:nvPr>
            <p:extLst>
              <p:ext uri="{D42A27DB-BD31-4B8C-83A1-F6EECF244321}">
                <p14:modId xmlns:p14="http://schemas.microsoft.com/office/powerpoint/2010/main" val="3068017778"/>
              </p:ext>
            </p:extLst>
          </p:nvPr>
        </p:nvGraphicFramePr>
        <p:xfrm>
          <a:off x="4011411" y="2311986"/>
          <a:ext cx="952500" cy="1914525"/>
        </p:xfrm>
        <a:graphic>
          <a:graphicData uri="http://schemas.openxmlformats.org/drawingml/2006/table">
            <a:tbl>
              <a:tblPr/>
              <a:tblGrid>
                <a:gridCol w="457200">
                  <a:extLst>
                    <a:ext uri="{9D8B030D-6E8A-4147-A177-3AD203B41FA5}">
                      <a16:colId xmlns:a16="http://schemas.microsoft.com/office/drawing/2014/main" val="2934957926"/>
                    </a:ext>
                  </a:extLst>
                </a:gridCol>
                <a:gridCol w="495300">
                  <a:extLst>
                    <a:ext uri="{9D8B030D-6E8A-4147-A177-3AD203B41FA5}">
                      <a16:colId xmlns:a16="http://schemas.microsoft.com/office/drawing/2014/main" val="4003254095"/>
                    </a:ext>
                  </a:extLst>
                </a:gridCol>
              </a:tblGrid>
              <a:tr h="200025">
                <a:tc gridSpan="2">
                  <a:txBody>
                    <a:bodyPr/>
                    <a:lstStyle/>
                    <a:p>
                      <a:pPr algn="ctr" fontAlgn="ctr">
                        <a:buNone/>
                      </a:pPr>
                      <a:r>
                        <a:rPr lang="fr-FR" sz="1100" b="0" i="0" u="none" strike="noStrike" dirty="0">
                          <a:solidFill>
                            <a:srgbClr val="000000"/>
                          </a:solidFill>
                          <a:effectLst/>
                          <a:latin typeface="Aptos Narrow" panose="020B0004020202020204" pitchFamily="34" charset="0"/>
                        </a:rPr>
                        <a:t>Légende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866728786"/>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100%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1625213134"/>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60%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FC317"/>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80%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90C672"/>
                    </a:solidFill>
                  </a:tcPr>
                </a:tc>
                <a:extLst>
                  <a:ext uri="{0D108BD9-81ED-4DB2-BD59-A6C34878D82A}">
                    <a16:rowId xmlns:a16="http://schemas.microsoft.com/office/drawing/2014/main" val="4044332923"/>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70%</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D20B"/>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60%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B5CE7C"/>
                    </a:solidFill>
                  </a:tcPr>
                </a:tc>
                <a:extLst>
                  <a:ext uri="{0D108BD9-81ED-4DB2-BD59-A6C34878D82A}">
                    <a16:rowId xmlns:a16="http://schemas.microsoft.com/office/drawing/2014/main" val="3937373581"/>
                  </a:ext>
                </a:extLst>
              </a:tr>
              <a:tr h="190500">
                <a:tc>
                  <a:txBody>
                    <a:bodyPr/>
                    <a:lstStyle/>
                    <a:p>
                      <a:pPr algn="ctr" fontAlgn="b">
                        <a:buNone/>
                      </a:pPr>
                      <a:r>
                        <a:rPr lang="fr-FR" sz="1100" b="0" i="0" u="none" strike="noStrike">
                          <a:solidFill>
                            <a:srgbClr val="8A1B59"/>
                          </a:solidFill>
                          <a:effectLst/>
                          <a:latin typeface="Aptos Narrow" panose="020B00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1BB4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50%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2773330268"/>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1797327039"/>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FDC5D"/>
                    </a:solidFill>
                  </a:tcPr>
                </a:tc>
                <a:extLst>
                  <a:ext uri="{0D108BD9-81ED-4DB2-BD59-A6C34878D82A}">
                    <a16:rowId xmlns:a16="http://schemas.microsoft.com/office/drawing/2014/main" val="2567684061"/>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846432124"/>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10%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AA260"/>
                    </a:solidFill>
                  </a:tcPr>
                </a:tc>
                <a:extLst>
                  <a:ext uri="{0D108BD9-81ED-4DB2-BD59-A6C34878D82A}">
                    <a16:rowId xmlns:a16="http://schemas.microsoft.com/office/drawing/2014/main" val="3656640889"/>
                  </a:ext>
                </a:extLst>
              </a:tr>
              <a:tr h="19050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3946893710"/>
                  </a:ext>
                </a:extLst>
              </a:tr>
            </a:tbl>
          </a:graphicData>
        </a:graphic>
      </p:graphicFrame>
      <p:graphicFrame>
        <p:nvGraphicFramePr>
          <p:cNvPr id="7" name="Tableau 6">
            <a:extLst>
              <a:ext uri="{FF2B5EF4-FFF2-40B4-BE49-F238E27FC236}">
                <a16:creationId xmlns:a16="http://schemas.microsoft.com/office/drawing/2014/main" id="{8C4AA592-36D2-00BF-2E2B-64639404C0C8}"/>
              </a:ext>
            </a:extLst>
          </p:cNvPr>
          <p:cNvGraphicFramePr>
            <a:graphicFrameLocks noGrp="1"/>
          </p:cNvGraphicFramePr>
          <p:nvPr>
            <p:extLst>
              <p:ext uri="{D42A27DB-BD31-4B8C-83A1-F6EECF244321}">
                <p14:modId xmlns:p14="http://schemas.microsoft.com/office/powerpoint/2010/main" val="1168321702"/>
              </p:ext>
            </p:extLst>
          </p:nvPr>
        </p:nvGraphicFramePr>
        <p:xfrm>
          <a:off x="5738612" y="4802939"/>
          <a:ext cx="3022600" cy="790575"/>
        </p:xfrm>
        <a:graphic>
          <a:graphicData uri="http://schemas.openxmlformats.org/drawingml/2006/table">
            <a:tbl>
              <a:tblPr/>
              <a:tblGrid>
                <a:gridCol w="1863776">
                  <a:extLst>
                    <a:ext uri="{9D8B030D-6E8A-4147-A177-3AD203B41FA5}">
                      <a16:colId xmlns:a16="http://schemas.microsoft.com/office/drawing/2014/main" val="1601923898"/>
                    </a:ext>
                  </a:extLst>
                </a:gridCol>
                <a:gridCol w="579412">
                  <a:extLst>
                    <a:ext uri="{9D8B030D-6E8A-4147-A177-3AD203B41FA5}">
                      <a16:colId xmlns:a16="http://schemas.microsoft.com/office/drawing/2014/main" val="18855426"/>
                    </a:ext>
                  </a:extLst>
                </a:gridCol>
                <a:gridCol w="579412">
                  <a:extLst>
                    <a:ext uri="{9D8B030D-6E8A-4147-A177-3AD203B41FA5}">
                      <a16:colId xmlns:a16="http://schemas.microsoft.com/office/drawing/2014/main" val="612145218"/>
                    </a:ext>
                  </a:extLst>
                </a:gridCol>
              </a:tblGrid>
              <a:tr h="200025">
                <a:tc>
                  <a:txBody>
                    <a:bodyPr/>
                    <a:lstStyle/>
                    <a:p>
                      <a:pPr algn="l" fontAlgn="b">
                        <a:buNone/>
                      </a:pPr>
                      <a:r>
                        <a:rPr lang="fr-FR" sz="11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rtl="0" fontAlgn="ctr">
                        <a:buNone/>
                      </a:pPr>
                      <a:r>
                        <a:rPr lang="fr-FR" sz="1200" b="0" i="0" u="none" strike="noStrike">
                          <a:solidFill>
                            <a:srgbClr val="8A1B59"/>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8A1B59"/>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2782134181"/>
                  </a:ext>
                </a:extLst>
              </a:tr>
              <a:tr h="400050">
                <a:tc>
                  <a:txBody>
                    <a:bodyPr/>
                    <a:lstStyle/>
                    <a:p>
                      <a:pPr algn="l" rtl="0" fontAlgn="ctr">
                        <a:buNone/>
                      </a:pPr>
                      <a:r>
                        <a:rPr lang="fr-FR" sz="1200" b="0" i="0" u="none" strike="noStrike" dirty="0">
                          <a:solidFill>
                            <a:srgbClr val="8A1B59"/>
                          </a:solidFill>
                          <a:effectLst/>
                          <a:latin typeface="Aptos Narrow" panose="020B0004020202020204" pitchFamily="34" charset="0"/>
                        </a:rPr>
                        <a:t>Nb. moyen d'OI conformes aux seuils ARCEP de 80 % :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33/43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41/62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a:noFill/>
                    </a:lnB>
                    <a:noFill/>
                  </a:tcPr>
                </a:tc>
                <a:extLst>
                  <a:ext uri="{0D108BD9-81ED-4DB2-BD59-A6C34878D82A}">
                    <a16:rowId xmlns:a16="http://schemas.microsoft.com/office/drawing/2014/main" val="1342991293"/>
                  </a:ext>
                </a:extLst>
              </a:tr>
              <a:tr h="190500">
                <a:tc>
                  <a:txBody>
                    <a:bodyPr/>
                    <a:lstStyle/>
                    <a:p>
                      <a:pPr algn="r" fontAlgn="b">
                        <a:buNone/>
                      </a:pPr>
                      <a:r>
                        <a:rPr lang="fr-FR" sz="1100" b="0" i="0" u="none" strike="noStrike" dirty="0">
                          <a:solidFill>
                            <a:srgbClr val="8A1B59"/>
                          </a:solidFill>
                          <a:effectLst/>
                          <a:latin typeface="Aptos Narrow" panose="020B0004020202020204" pitchFamily="34" charset="0"/>
                        </a:rPr>
                        <a:t>soit : </a:t>
                      </a:r>
                    </a:p>
                  </a:txBody>
                  <a:tcPr marL="9525" marR="9525" marT="9525" marB="0" anchor="b">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77%</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66%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a:noFill/>
                    </a:lnT>
                    <a:lnB w="6350" cap="flat" cmpd="sng" algn="ctr">
                      <a:solidFill>
                        <a:srgbClr val="8A1B59"/>
                      </a:solidFill>
                      <a:prstDash val="solid"/>
                      <a:round/>
                      <a:headEnd type="none" w="med" len="med"/>
                      <a:tailEnd type="none" w="med" len="med"/>
                    </a:lnB>
                    <a:noFill/>
                  </a:tcPr>
                </a:tc>
                <a:extLst>
                  <a:ext uri="{0D108BD9-81ED-4DB2-BD59-A6C34878D82A}">
                    <a16:rowId xmlns:a16="http://schemas.microsoft.com/office/drawing/2014/main" val="757067505"/>
                  </a:ext>
                </a:extLst>
              </a:tr>
            </a:tbl>
          </a:graphicData>
        </a:graphic>
      </p:graphicFrame>
      <p:graphicFrame>
        <p:nvGraphicFramePr>
          <p:cNvPr id="9" name="Tableau 8">
            <a:extLst>
              <a:ext uri="{FF2B5EF4-FFF2-40B4-BE49-F238E27FC236}">
                <a16:creationId xmlns:a16="http://schemas.microsoft.com/office/drawing/2014/main" id="{BCE07516-DB0B-CDF1-15AD-C21E94603822}"/>
              </a:ext>
            </a:extLst>
          </p:cNvPr>
          <p:cNvGraphicFramePr>
            <a:graphicFrameLocks noGrp="1"/>
          </p:cNvGraphicFramePr>
          <p:nvPr>
            <p:extLst>
              <p:ext uri="{D42A27DB-BD31-4B8C-83A1-F6EECF244321}">
                <p14:modId xmlns:p14="http://schemas.microsoft.com/office/powerpoint/2010/main" val="1359433414"/>
              </p:ext>
            </p:extLst>
          </p:nvPr>
        </p:nvGraphicFramePr>
        <p:xfrm>
          <a:off x="5154535" y="1862885"/>
          <a:ext cx="3532265" cy="2697480"/>
        </p:xfrm>
        <a:graphic>
          <a:graphicData uri="http://schemas.openxmlformats.org/drawingml/2006/table">
            <a:tbl>
              <a:tblPr/>
              <a:tblGrid>
                <a:gridCol w="2008265">
                  <a:extLst>
                    <a:ext uri="{9D8B030D-6E8A-4147-A177-3AD203B41FA5}">
                      <a16:colId xmlns:a16="http://schemas.microsoft.com/office/drawing/2014/main" val="116454768"/>
                    </a:ext>
                  </a:extLst>
                </a:gridCol>
                <a:gridCol w="762000">
                  <a:extLst>
                    <a:ext uri="{9D8B030D-6E8A-4147-A177-3AD203B41FA5}">
                      <a16:colId xmlns:a16="http://schemas.microsoft.com/office/drawing/2014/main" val="143826875"/>
                    </a:ext>
                  </a:extLst>
                </a:gridCol>
                <a:gridCol w="762000">
                  <a:extLst>
                    <a:ext uri="{9D8B030D-6E8A-4147-A177-3AD203B41FA5}">
                      <a16:colId xmlns:a16="http://schemas.microsoft.com/office/drawing/2014/main" val="3741040817"/>
                    </a:ext>
                  </a:extLst>
                </a:gridCol>
              </a:tblGrid>
              <a:tr h="438150">
                <a:tc gridSpan="3">
                  <a:txBody>
                    <a:bodyPr/>
                    <a:lstStyle/>
                    <a:p>
                      <a:pPr algn="ctr" rtl="0" fontAlgn="ctr">
                        <a:buNone/>
                      </a:pPr>
                      <a:r>
                        <a:rPr lang="fr-FR" sz="1200" b="0" i="0" u="none" strike="noStrike">
                          <a:solidFill>
                            <a:srgbClr val="8A1B59"/>
                          </a:solidFill>
                          <a:effectLst/>
                          <a:latin typeface="Aptos Narrow" panose="020B0004020202020204" pitchFamily="34" charset="0"/>
                        </a:rPr>
                        <a:t>Indicateur 19 : Nombre d’OI avec cet indicateur conforme v/s nb total  par maison mère (seuil plafond de 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9117447"/>
                  </a:ext>
                </a:extLst>
              </a:tr>
              <a:tr h="200025">
                <a:tc>
                  <a:txBody>
                    <a:bodyPr/>
                    <a:lstStyle/>
                    <a:p>
                      <a:pPr algn="ctr" fontAlgn="ctr">
                        <a:buNone/>
                      </a:pPr>
                      <a:r>
                        <a:rPr lang="fr-FR" sz="1100" b="0" i="0" u="none" strike="noStrike">
                          <a:solidFill>
                            <a:srgbClr val="000000"/>
                          </a:solidFill>
                          <a:effectLst/>
                          <a:latin typeface="Aptos Narrow" panose="020B0004020202020204" pitchFamily="34" charset="0"/>
                        </a:rPr>
                        <a:t>Maison mère </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T3 2022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tc>
                  <a:txBody>
                    <a:bodyPr/>
                    <a:lstStyle/>
                    <a:p>
                      <a:pPr algn="ctr" rtl="0" fontAlgn="ctr">
                        <a:buNone/>
                      </a:pPr>
                      <a:r>
                        <a:rPr lang="fr-FR" sz="1200" b="0" i="0" u="none" strike="noStrike">
                          <a:solidFill>
                            <a:srgbClr val="000000"/>
                          </a:solidFill>
                          <a:effectLst/>
                          <a:latin typeface="Aptos Narrow" panose="020B0004020202020204" pitchFamily="34" charset="0"/>
                        </a:rPr>
                        <a:t>juil.-25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00B0F0"/>
                    </a:solidFill>
                  </a:tcPr>
                </a:tc>
                <a:extLst>
                  <a:ext uri="{0D108BD9-81ED-4DB2-BD59-A6C34878D82A}">
                    <a16:rowId xmlns:a16="http://schemas.microsoft.com/office/drawing/2014/main" val="1171165644"/>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Régies et syndicats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1/1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51BB49"/>
                    </a:solidFill>
                  </a:tcPr>
                </a:tc>
                <a:extLst>
                  <a:ext uri="{0D108BD9-81ED-4DB2-BD59-A6C34878D82A}">
                    <a16:rowId xmlns:a16="http://schemas.microsoft.com/office/drawing/2014/main" val="3026856546"/>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Axione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5/14</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3/6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EADF00"/>
                    </a:solidFill>
                  </a:tcPr>
                </a:tc>
                <a:extLst>
                  <a:ext uri="{0D108BD9-81ED-4DB2-BD59-A6C34878D82A}">
                    <a16:rowId xmlns:a16="http://schemas.microsoft.com/office/drawing/2014/main" val="2685372051"/>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Altice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4/6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CBDD6D"/>
                    </a:solidFill>
                  </a:tcPr>
                </a:tc>
                <a:extLst>
                  <a:ext uri="{0D108BD9-81ED-4DB2-BD59-A6C34878D82A}">
                    <a16:rowId xmlns:a16="http://schemas.microsoft.com/office/drawing/2014/main" val="2864718845"/>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Orange Concessions</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1/3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3BB69"/>
                    </a:solidFill>
                  </a:tcPr>
                </a:tc>
                <a:extLst>
                  <a:ext uri="{0D108BD9-81ED-4DB2-BD59-A6C34878D82A}">
                    <a16:rowId xmlns:a16="http://schemas.microsoft.com/office/drawing/2014/main" val="2815167018"/>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Orange OI</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0/3</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0/2</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4024184205"/>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Altice (hors rachats en 2020)</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a:solidFill>
                            <a:srgbClr val="8A1B59"/>
                          </a:solidFill>
                          <a:effectLst/>
                          <a:latin typeface="Aptos Narrow" panose="020B0004020202020204" pitchFamily="34" charset="0"/>
                        </a:rPr>
                        <a:t>2/19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3716265880"/>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Altitude (hors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0/15</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2/16</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855F"/>
                    </a:solidFill>
                  </a:tcPr>
                </a:tc>
                <a:extLst>
                  <a:ext uri="{0D108BD9-81ED-4DB2-BD59-A6C34878D82A}">
                    <a16:rowId xmlns:a16="http://schemas.microsoft.com/office/drawing/2014/main" val="2991223185"/>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Altitude (rachats en 2021)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0/9</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extLst>
                  <a:ext uri="{0D108BD9-81ED-4DB2-BD59-A6C34878D82A}">
                    <a16:rowId xmlns:a16="http://schemas.microsoft.com/office/drawing/2014/main" val="4135882565"/>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Lumière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0/1</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solidFill>
                      <a:srgbClr val="FD6E5F"/>
                    </a:solid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190534660"/>
                  </a:ext>
                </a:extLst>
              </a:tr>
              <a:tr h="190500">
                <a:tc>
                  <a:txBody>
                    <a:bodyPr/>
                    <a:lstStyle/>
                    <a:p>
                      <a:pPr algn="l" fontAlgn="ctr">
                        <a:buNone/>
                      </a:pPr>
                      <a:r>
                        <a:rPr lang="fr-FR" sz="1100" b="0" i="0" u="none" strike="noStrike" dirty="0">
                          <a:solidFill>
                            <a:srgbClr val="8A1B59"/>
                          </a:solidFill>
                          <a:effectLst/>
                          <a:latin typeface="Aptos Narrow" panose="020B0004020202020204" pitchFamily="34" charset="0"/>
                        </a:rPr>
                        <a:t>Réseau Optique de France (FREE Infrastructure)</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noFill/>
                  </a:tcPr>
                </a:tc>
                <a:tc>
                  <a:txBody>
                    <a:bodyPr/>
                    <a:lstStyle/>
                    <a:p>
                      <a:pPr algn="ctr" fontAlgn="ctr">
                        <a:buNone/>
                      </a:pPr>
                      <a:r>
                        <a:rPr lang="fr-FR" sz="1100" b="0" i="0" u="none" strike="noStrike">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tc>
                  <a:txBody>
                    <a:bodyPr/>
                    <a:lstStyle/>
                    <a:p>
                      <a:pPr algn="ctr" fontAlgn="ctr">
                        <a:buNone/>
                      </a:pPr>
                      <a:r>
                        <a:rPr lang="fr-FR" sz="1100" b="0" i="0" u="none" strike="noStrike" dirty="0">
                          <a:solidFill>
                            <a:srgbClr val="8A1B59"/>
                          </a:solidFill>
                          <a:effectLst/>
                          <a:latin typeface="Aptos Narrow" panose="020B0004020202020204" pitchFamily="34" charset="0"/>
                        </a:rPr>
                        <a:t>N/A</a:t>
                      </a:r>
                    </a:p>
                  </a:txBody>
                  <a:tcPr marL="9525" marR="9525" marT="9525" marB="0" anchor="ctr">
                    <a:lnL w="6350" cap="flat" cmpd="sng" algn="ctr">
                      <a:solidFill>
                        <a:srgbClr val="8A1B59"/>
                      </a:solidFill>
                      <a:prstDash val="solid"/>
                      <a:round/>
                      <a:headEnd type="none" w="med" len="med"/>
                      <a:tailEnd type="none" w="med" len="med"/>
                    </a:lnL>
                    <a:lnR w="6350" cap="flat" cmpd="sng" algn="ctr">
                      <a:solidFill>
                        <a:srgbClr val="8A1B59"/>
                      </a:solidFill>
                      <a:prstDash val="solid"/>
                      <a:round/>
                      <a:headEnd type="none" w="med" len="med"/>
                      <a:tailEnd type="none" w="med" len="med"/>
                    </a:lnR>
                    <a:lnT w="6350" cap="flat" cmpd="sng" algn="ctr">
                      <a:solidFill>
                        <a:srgbClr val="8A1B59"/>
                      </a:solidFill>
                      <a:prstDash val="solid"/>
                      <a:round/>
                      <a:headEnd type="none" w="med" len="med"/>
                      <a:tailEnd type="none" w="med" len="med"/>
                    </a:lnT>
                    <a:lnB w="6350" cap="flat" cmpd="sng" algn="ctr">
                      <a:solidFill>
                        <a:srgbClr val="8A1B59"/>
                      </a:solidFill>
                      <a:prstDash val="solid"/>
                      <a:round/>
                      <a:headEnd type="none" w="med" len="med"/>
                      <a:tailEnd type="none" w="med" len="med"/>
                    </a:lnB>
                    <a:pattFill prst="upDiag">
                      <a:fgClr>
                        <a:srgbClr val="8A1B59"/>
                      </a:fgClr>
                      <a:bgClr>
                        <a:srgbClr val="FFFFFF"/>
                      </a:bgClr>
                    </a:pattFill>
                  </a:tcPr>
                </a:tc>
                <a:extLst>
                  <a:ext uri="{0D108BD9-81ED-4DB2-BD59-A6C34878D82A}">
                    <a16:rowId xmlns:a16="http://schemas.microsoft.com/office/drawing/2014/main" val="671838860"/>
                  </a:ext>
                </a:extLst>
              </a:tr>
            </a:tbl>
          </a:graphicData>
        </a:graphic>
      </p:graphicFrame>
    </p:spTree>
    <p:extLst>
      <p:ext uri="{BB962C8B-B14F-4D97-AF65-F5344CB8AC3E}">
        <p14:creationId xmlns:p14="http://schemas.microsoft.com/office/powerpoint/2010/main" val="648302369"/>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7784</TotalTime>
  <Words>6482</Words>
  <Application>Microsoft Macintosh PowerPoint</Application>
  <PresentationFormat>Affichage à l'écran (4:3)</PresentationFormat>
  <Paragraphs>1540</Paragraphs>
  <Slides>35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Aptos</vt:lpstr>
      <vt:lpstr>Aptos Narrow</vt:lpstr>
      <vt:lpstr>Arial</vt:lpstr>
      <vt:lpstr>Avenir Next Condensed Regular</vt:lpstr>
      <vt:lpstr>Calibri</vt:lpstr>
      <vt:lpstr>Helvetica Neue</vt:lpstr>
      <vt:lpstr>Thème Office</vt:lpstr>
      <vt:lpstr>Evolution de la qualité de service des accès fibre  mars 2022 - juillet 2025</vt:lpstr>
      <vt:lpstr>Avant propos</vt:lpstr>
      <vt:lpstr>Évolution de la QS des OI</vt:lpstr>
      <vt:lpstr>Méthode d’analyse</vt:lpstr>
      <vt:lpstr>Évolution globale de la QS des OI</vt:lpstr>
      <vt:lpstr>Évolution de la QS production</vt:lpstr>
      <vt:lpstr>Évolution de la QS SAV</vt:lpstr>
      <vt:lpstr>Évolution du taux de  signalisation sur parc (NRO-DTIO) </vt:lpstr>
      <vt:lpstr>Évolution du taux de respect du délai de  rétablissement des accès avec qualité de service renforcée</vt:lpstr>
      <vt:lpstr>Évolution du délai moyen de rétablissement sur le segment PRDM-PM </vt:lpstr>
      <vt:lpstr>Évolution du taux de respect de l’interruption  maximum de services des accès GTR 10h HO </vt:lpstr>
      <vt:lpstr>Évolution de l'indisponibilité  du parc des accès GTR 10HO</vt:lpstr>
      <vt:lpstr>Évolution du taux de respect de la date  de livraison de l’accès avec GTR 4h HO/HNO</vt:lpstr>
      <vt:lpstr>Évolution du délai moyen de livraison  de l’accès avec GTR 4h HO/HNO-mode OI</vt:lpstr>
      <vt:lpstr>Évolution du délai moyen de rétablissement  des incidents sur accès avec GTR 4h HO/HNO</vt:lpstr>
      <vt:lpstr>Évolution du taux de respect de l’interruption  maximum de services des accès GTR 4h HO/HNO </vt:lpstr>
      <vt:lpstr>Évolution de l’indisponibilité du  parc des accès GTR 4h HO/HNO</vt:lpstr>
      <vt:lpstr>Évolution des taux de  malfaçons du raccordement final</vt:lpstr>
      <vt:lpstr>Évolution du taux d’échec  d’accès à la boucle locale – cause OI</vt:lpstr>
      <vt:lpstr>Évolution du taux de signalisation  à tort par un opérateur commercial</vt:lpstr>
      <vt:lpstr>Interruption moyenne de  services (annuelle) en heures par abonné</vt:lpstr>
      <vt:lpstr>Revue des indicateurs  problématiques</vt:lpstr>
      <vt:lpstr>Conclusion  de cette première analyse</vt:lpstr>
      <vt:lpstr>Évolution de la QS des OI</vt:lpstr>
      <vt:lpstr>Introduction</vt:lpstr>
      <vt:lpstr>Évolution du taux de pannes</vt:lpstr>
      <vt:lpstr>Évolution du taux d’échecs au raccordement </vt:lpstr>
      <vt:lpstr>Malfaçons</vt:lpstr>
      <vt:lpstr>Malfaçons critiques</vt:lpstr>
      <vt:lpstr>taux de reprise en moins de 30 jours</vt:lpstr>
      <vt:lpstr>Évolution du taux de mises  en service en moins de 60 jours</vt:lpstr>
      <vt:lpstr>Évolution du taux d’abonnés  ayant eu au moins une panne en un mois1</vt:lpstr>
      <vt:lpstr>Répartition géographique des  abonnés ayant eu une panne dans le mois </vt:lpstr>
      <vt:lpstr>Conclusion et recommandations</vt:lpstr>
      <vt:lpstr>Notice explicative  sur le contenu des tableaux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d’activités 2022</dc:title>
  <dc:creator>Pierre-Yves Hébert</dc:creator>
  <cp:lastModifiedBy>bernard dupre</cp:lastModifiedBy>
  <cp:revision>139</cp:revision>
  <dcterms:modified xsi:type="dcterms:W3CDTF">2026-01-23T19:16:54Z</dcterms:modified>
</cp:coreProperties>
</file>